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Roboto"/>
      <p:regular r:id="rId50"/>
      <p:bold r:id="rId51"/>
      <p:italic r:id="rId52"/>
      <p:boldItalic r:id="rId53"/>
    </p:embeddedFont>
    <p:embeddedFont>
      <p:font typeface="Lato"/>
      <p:regular r:id="rId54"/>
      <p:bold r:id="rId55"/>
      <p:italic r:id="rId56"/>
      <p:boldItalic r:id="rId57"/>
    </p:embeddedFont>
    <p:embeddedFont>
      <p:font typeface="Josefi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2" roundtripDataSignature="AMtx7mjUbv10fpmoVdKgB2rHJBq7C28q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Josefin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JosefinSans-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Lato-bold.fntdata"/><Relationship Id="rId10" Type="http://schemas.openxmlformats.org/officeDocument/2006/relationships/slide" Target="slides/slide4.xml"/><Relationship Id="rId54" Type="http://schemas.openxmlformats.org/officeDocument/2006/relationships/font" Target="fonts/Lato-regular.fntdata"/><Relationship Id="rId13" Type="http://schemas.openxmlformats.org/officeDocument/2006/relationships/slide" Target="slides/slide7.xml"/><Relationship Id="rId57" Type="http://schemas.openxmlformats.org/officeDocument/2006/relationships/font" Target="fonts/Lato-boldItalic.fntdata"/><Relationship Id="rId12" Type="http://schemas.openxmlformats.org/officeDocument/2006/relationships/slide" Target="slides/slide6.xml"/><Relationship Id="rId56" Type="http://schemas.openxmlformats.org/officeDocument/2006/relationships/font" Target="fonts/Lato-italic.fntdata"/><Relationship Id="rId15" Type="http://schemas.openxmlformats.org/officeDocument/2006/relationships/slide" Target="slides/slide9.xml"/><Relationship Id="rId59" Type="http://schemas.openxmlformats.org/officeDocument/2006/relationships/font" Target="fonts/JosefinSans-bold.fntdata"/><Relationship Id="rId14" Type="http://schemas.openxmlformats.org/officeDocument/2006/relationships/slide" Target="slides/slide8.xml"/><Relationship Id="rId58" Type="http://schemas.openxmlformats.org/officeDocument/2006/relationships/font" Target="fonts/Josefin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4570130717301"/>
          <c:y val="0"/>
          <c:w val="0.74110138747163379"/>
          <c:h val="0.8485224859765963"/>
        </c:manualLayout>
      </c:layout>
      <c:barChart>
        <c:barDir val="bar"/>
        <c:grouping val="clustered"/>
        <c:varyColors val="0"/>
        <c:ser>
          <c:idx val="0"/>
          <c:order val="0"/>
          <c:tx>
            <c:strRef>
              <c:f>Sheet1!$B$1</c:f>
              <c:strCache>
                <c:ptCount val="1"/>
                <c:pt idx="0">
                  <c:v>£ saving per year per person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Switch off standby</c:v>
                </c:pt>
                <c:pt idx="1">
                  <c:v>Do one less wash per week</c:v>
                </c:pt>
                <c:pt idx="2">
                  <c:v>Only part-fill kettle</c:v>
                </c:pt>
                <c:pt idx="3">
                  <c:v>Use water efficient showerhead *</c:v>
                </c:pt>
                <c:pt idx="4">
                  <c:v>Spend 1 min. less in shower *</c:v>
                </c:pt>
                <c:pt idx="5">
                  <c:v>Draught proof doors and windows</c:v>
                </c:pt>
                <c:pt idx="6">
                  <c:v>Draught proof chimney</c:v>
                </c:pt>
                <c:pt idx="7">
                  <c:v>Use smart heating controls</c:v>
                </c:pt>
                <c:pt idx="8">
                  <c:v>Turn down thermostat 1 degree</c:v>
                </c:pt>
                <c:pt idx="9">
                  <c:v>Replace bulbs with LEDs</c:v>
                </c:pt>
                <c:pt idx="10">
                  <c:v>Turn off lights</c:v>
                </c:pt>
              </c:strCache>
            </c:strRef>
          </c:cat>
          <c:val>
            <c:numRef>
              <c:f>Sheet1!$B$2:$B$12</c:f>
              <c:numCache>
                <c:formatCode>"£"#,##0</c:formatCode>
                <c:ptCount val="11"/>
                <c:pt idx="0">
                  <c:v>35</c:v>
                </c:pt>
                <c:pt idx="1">
                  <c:v>8</c:v>
                </c:pt>
                <c:pt idx="2">
                  <c:v>6</c:v>
                </c:pt>
                <c:pt idx="3">
                  <c:v>30</c:v>
                </c:pt>
                <c:pt idx="4">
                  <c:v>17</c:v>
                </c:pt>
                <c:pt idx="5">
                  <c:v>25</c:v>
                </c:pt>
                <c:pt idx="6">
                  <c:v>18</c:v>
                </c:pt>
                <c:pt idx="7">
                  <c:v>70</c:v>
                </c:pt>
                <c:pt idx="8">
                  <c:v>55</c:v>
                </c:pt>
                <c:pt idx="9">
                  <c:v>30</c:v>
                </c:pt>
                <c:pt idx="10">
                  <c:v>11</c:v>
                </c:pt>
              </c:numCache>
            </c:numRef>
          </c:val>
          <c:extLst>
            <c:ext xmlns:c16="http://schemas.microsoft.com/office/drawing/2014/chart" uri="{C3380CC4-5D6E-409C-BE32-E72D297353CC}">
              <c16:uniqueId val="{00000000-41D9-42A7-B50F-B9E03AAFD477}"/>
            </c:ext>
          </c:extLst>
        </c:ser>
        <c:dLbls>
          <c:showLegendKey val="0"/>
          <c:showVal val="0"/>
          <c:showCatName val="0"/>
          <c:showSerName val="0"/>
          <c:showPercent val="0"/>
          <c:showBubbleSize val="0"/>
        </c:dLbls>
        <c:gapWidth val="182"/>
        <c:axId val="1964500560"/>
        <c:axId val="1964501808"/>
      </c:barChart>
      <c:catAx>
        <c:axId val="1964500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4501808"/>
        <c:crosses val="autoZero"/>
        <c:auto val="1"/>
        <c:lblAlgn val="ctr"/>
        <c:lblOffset val="100"/>
        <c:noMultiLvlLbl val="0"/>
      </c:catAx>
      <c:valAx>
        <c:axId val="196450180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450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oject.greenerasmus.org/" TargetMode="External"/><Relationship Id="rId3" Type="http://schemas.openxmlformats.org/officeDocument/2006/relationships/hyperlink" Target="https://project.greenerasmus.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eenerasmus.org/documents/GE-report.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45266oIm58"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gg.civil.auth.gr/#calculator"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eurostat"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nsw.gov.au/your-environment/recycling-and-reuse/warr-strategy/the-waste-hierarchy"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mperial.ac.uk/stories/protecting-nature/?mc_cid=8a6e63fe24&amp;mc_eid=2376da3ee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reenerasmus.org/on-my-way" TargetMode="External"/><Relationship Id="rId3" Type="http://schemas.openxmlformats.org/officeDocument/2006/relationships/hyperlink" Target="https://www.greenerasmus.org/small-steps" TargetMode="External"/><Relationship Id="rId4" Type="http://schemas.openxmlformats.org/officeDocument/2006/relationships/hyperlink" Target="https://www.greenerasmus.org/#quiz"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These instructions can also be found in the Green Erasmus Handbook for sustainable internationalisation, accessible through the Green Erasmus website results section (</a:t>
            </a:r>
            <a:r>
              <a:rPr lang="en-US" u="sng">
                <a:solidFill>
                  <a:schemeClr val="hlink"/>
                </a:solidFill>
                <a:latin typeface="Lato"/>
                <a:ea typeface="Lato"/>
                <a:cs typeface="Lato"/>
                <a:sym typeface="Lato"/>
                <a:hlinkClick r:id="rId2"/>
              </a:rPr>
              <a:t>https://project.greenerasmus.org/documents/GE-handbook-HEIs.pdf</a:t>
            </a:r>
            <a:r>
              <a:rPr lang="en-US">
                <a:latin typeface="Lato"/>
                <a:ea typeface="Lato"/>
                <a:cs typeface="Lato"/>
                <a:sym typeface="Lato"/>
              </a:rPr>
              <a:t>), and downloadable as a separate document in </a:t>
            </a:r>
            <a:r>
              <a:rPr lang="en-US">
                <a:solidFill>
                  <a:schemeClr val="dk1"/>
                </a:solidFill>
                <a:latin typeface="Lato"/>
                <a:ea typeface="Lato"/>
                <a:cs typeface="Lato"/>
                <a:sym typeface="Lato"/>
              </a:rPr>
              <a:t>the same section of the Green Erasmus website (</a:t>
            </a:r>
            <a:r>
              <a:rPr lang="en-US" u="sng">
                <a:solidFill>
                  <a:schemeClr val="hlink"/>
                </a:solidFill>
                <a:latin typeface="Lato"/>
                <a:ea typeface="Lato"/>
                <a:cs typeface="Lato"/>
                <a:sym typeface="Lato"/>
                <a:hlinkClick r:id="rId3"/>
              </a:rPr>
              <a:t>https://project.greenerasmus.org/documents/GE-workshop-instructions.pdf</a:t>
            </a:r>
            <a:r>
              <a:rPr lang="en-US">
                <a:solidFill>
                  <a:schemeClr val="dk1"/>
                </a:solidFill>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US">
                <a:latin typeface="Lato"/>
                <a:ea typeface="Lato"/>
                <a:cs typeface="Lato"/>
                <a:sym typeface="Lato"/>
              </a:rPr>
              <a:t>Slides 1-4 (3 min)</a:t>
            </a:r>
            <a:endParaRPr>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Introduce the session by going through the objectives of the workshop and the agenda. </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the session is an introduction to sustainability and aims to give some food for thought in relation to what students should consider when they are on mobility, rather than it being an exhaustive list of actions. </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Green Erasmus is an Erasmus+ funded project that strives to improve the environmental sustainability of the Erasmus+ Programme and raise awareness across the European Higher Education sector about the importance of sustainable internationalisation. The project is coordinated by the Erasmus Student Network (ESN)</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why sustainability is important to your institution.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10 (1 min)</a:t>
            </a:r>
            <a:endParaRPr>
              <a:latin typeface="Lato"/>
              <a:ea typeface="Lato"/>
              <a:cs typeface="Lato"/>
              <a:sym typeface="Lato"/>
            </a:endParaRPr>
          </a:p>
          <a:p>
            <a:pPr indent="0" lvl="0" marL="0" rtl="0" algn="l">
              <a:spcBef>
                <a:spcPts val="0"/>
              </a:spcBef>
              <a:spcAft>
                <a:spcPts val="0"/>
              </a:spcAft>
              <a:buNone/>
            </a:pPr>
            <a:r>
              <a:rPr lang="en-US" sz="1000">
                <a:latin typeface="Lato"/>
                <a:ea typeface="Lato"/>
                <a:cs typeface="Lato"/>
                <a:sym typeface="Lato"/>
              </a:rPr>
              <a:t>READ THE SLIDE. </a:t>
            </a:r>
            <a:endParaRPr sz="1000">
              <a:latin typeface="Lato"/>
              <a:ea typeface="Lato"/>
              <a:cs typeface="Lato"/>
              <a:sym typeface="Lato"/>
            </a:endParaRPr>
          </a:p>
          <a:p>
            <a:pPr indent="0" lvl="0" marL="0" rtl="0" algn="l">
              <a:spcBef>
                <a:spcPts val="0"/>
              </a:spcBef>
              <a:spcAft>
                <a:spcPts val="0"/>
              </a:spcAft>
              <a:buNone/>
            </a:pPr>
            <a:r>
              <a:rPr lang="en-US" sz="1000">
                <a:latin typeface="Lato"/>
                <a:ea typeface="Lato"/>
                <a:cs typeface="Lato"/>
                <a:sym typeface="Lato"/>
              </a:rPr>
              <a:t>Mention that this data is from a survey conducted with 10,000 valid responses from Erasmus students in 2021. 7,776 answers were used in the analysis after data clearance. </a:t>
            </a:r>
            <a:r>
              <a:rPr lang="en-US" sz="1000" u="sng">
                <a:solidFill>
                  <a:srgbClr val="1155CC"/>
                </a:solidFill>
                <a:latin typeface="Lato"/>
                <a:ea typeface="Lato"/>
                <a:cs typeface="Lato"/>
                <a:sym typeface="Lato"/>
                <a:hlinkClick r:id="rId2">
                  <a:extLst>
                    <a:ext uri="{A12FA001-AC4F-418D-AE19-62706E023703}">
                      <ahyp:hlinkClr val="tx"/>
                    </a:ext>
                  </a:extLst>
                </a:hlinkClick>
              </a:rPr>
              <a:t>https://greenerasmus.org/documents/GE-report.pdf</a:t>
            </a:r>
            <a:r>
              <a:rPr lang="en-US" sz="1000">
                <a:latin typeface="Lato"/>
                <a:ea typeface="Lato"/>
                <a:cs typeface="Lato"/>
                <a:sym typeface="Lato"/>
              </a:rPr>
              <a:t> </a:t>
            </a:r>
            <a:endParaRPr sz="1000">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
        <p:nvSpPr>
          <p:cNvPr id="141" name="Google Shape;141;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11 (3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the question ‘why should universities and education institutions be more sustainable?’ and encourage students to respond. </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AFTERWARDS you can say: “Our world is changing; the climate crisis and its social, environmental and political consequences are propelling this change. Students will now graduate into a world that looks a lot different to the world older generations graduated into.  </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*READ SLIDE*</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
        <p:nvSpPr>
          <p:cNvPr id="146" name="Google Shape;14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12 (3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OPTIONAL: Use this slide to say why it is important for your university to be taking action on climate change  if you have concrete examples</a:t>
            </a:r>
            <a:endParaRPr/>
          </a:p>
        </p:txBody>
      </p:sp>
      <p:sp>
        <p:nvSpPr>
          <p:cNvPr id="153" name="Google Shape;153;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13 (1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READ THE SLIDE. </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Joan Baez is an American artist and activist.</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Offer your own commentary on the quote or ask students what they think</a:t>
            </a:r>
            <a:endParaRPr/>
          </a:p>
        </p:txBody>
      </p:sp>
      <p:sp>
        <p:nvSpPr>
          <p:cNvPr id="159" name="Google Shape;15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14-15 (3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Explain personal actions and system change (systems change being about action taken by institutions and governments). Feel free to watch the video from slide 15 prior to running the session if you are not sure how to articulate this (</a:t>
            </a:r>
            <a:r>
              <a:rPr lang="en-US" sz="1000" u="sng">
                <a:solidFill>
                  <a:srgbClr val="0563C1"/>
                </a:solidFill>
                <a:latin typeface="Lato"/>
                <a:ea typeface="Lato"/>
                <a:cs typeface="Lato"/>
                <a:sym typeface="Lato"/>
                <a:hlinkClick r:id="rId2">
                  <a:extLst>
                    <a:ext uri="{A12FA001-AC4F-418D-AE19-62706E023703}">
                      <ahyp:hlinkClr val="tx"/>
                    </a:ext>
                  </a:extLst>
                </a:hlinkClick>
              </a:rPr>
              <a:t>https://www.youtube.com/watch?v=S45266oIm58</a:t>
            </a:r>
            <a:r>
              <a:rPr lang="en-US" sz="1000">
                <a:solidFill>
                  <a:schemeClr val="dk1"/>
                </a:solidFill>
                <a:latin typeface="Lato"/>
                <a:ea typeface="Lato"/>
                <a:cs typeface="Lato"/>
                <a:sym typeface="Lato"/>
              </a:rPr>
              <a:t>)</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student to discuss briefly the benefits of each (either in small groups or together as a class)</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There is a link between both e.g. as an individual you can help campaign for system change, and you also have power as a consumer e.g. to choose more ethical banks or support environmentally friendly businesses.</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Explain who Greta Thunberg is (Swedish youth activist who started the Fridays for the Future movement).</a:t>
            </a:r>
            <a:endParaRPr/>
          </a:p>
        </p:txBody>
      </p:sp>
      <p:sp>
        <p:nvSpPr>
          <p:cNvPr id="164" name="Google Shape;164;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Check Slide 14</a:t>
            </a:r>
            <a:endParaRPr>
              <a:latin typeface="Lato"/>
              <a:ea typeface="Lato"/>
              <a:cs typeface="Lato"/>
              <a:sym typeface="Lato"/>
            </a:endParaRPr>
          </a:p>
        </p:txBody>
      </p:sp>
      <p:sp>
        <p:nvSpPr>
          <p:cNvPr id="172" name="Google Shape;17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16 (7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Play the video on the slide that talks about system change vs personal action.</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Ask students for their reflections on systemic vs personal change.</a:t>
            </a:r>
            <a:endParaRPr/>
          </a:p>
        </p:txBody>
      </p:sp>
      <p:sp>
        <p:nvSpPr>
          <p:cNvPr id="180" name="Google Shape;180;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17 (1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Mention that even though in the previous section we talked about systems change vs personal action, the rest of session is going to focus on individual action that can be taken to be more sustainable. This doesn’t mean that systems change is less important – it is! </a:t>
            </a:r>
            <a:endParaRPr/>
          </a:p>
        </p:txBody>
      </p:sp>
      <p:sp>
        <p:nvSpPr>
          <p:cNvPr id="187" name="Google Shape;187;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18 (2 min)</a:t>
            </a:r>
            <a:endParaRPr>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Explain that there are many actions that students can take when on their mobility (and everyday life!) to be more sustainable. </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There are many different areas of their lifestyle that they can change, and for the purposes of this session we will be focusing on mobility choices, buying choices, energy usage, and recycling and waste management. </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This doesn’t mean that there aren’t other areas of their lives that they can change.</a:t>
            </a:r>
            <a:endParaRPr/>
          </a:p>
        </p:txBody>
      </p:sp>
      <p:sp>
        <p:nvSpPr>
          <p:cNvPr id="194" name="Google Shape;19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19-20 (2 min)</a:t>
            </a:r>
            <a:endParaRPr>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the first area that we will be focusing on is travel choices, as this was one of the main areas that was noted as part of the Green Erasmus survey in terms of mobility behaviour. </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Describe the image on the slide 22– mention that in general flights have some of the highest carbon emissions per passenger per km travelled. Mention that there is some nuance to be considered – for example travelling by car, just by yourself, can emit more carbon per kilometer (also there is variation in terms of types of energy car is using etc).</a:t>
            </a:r>
            <a:endParaRPr/>
          </a:p>
        </p:txBody>
      </p:sp>
      <p:sp>
        <p:nvSpPr>
          <p:cNvPr id="200" name="Google Shape;200;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Check slide 1</a:t>
            </a:r>
            <a:endParaRPr>
              <a:latin typeface="Lato"/>
              <a:ea typeface="Lato"/>
              <a:cs typeface="Lato"/>
              <a:sym typeface="La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Check Slide 19</a:t>
            </a:r>
            <a:endParaRPr>
              <a:latin typeface="Lato"/>
              <a:ea typeface="Lato"/>
              <a:cs typeface="Lato"/>
              <a:sym typeface="Lato"/>
            </a:endParaRPr>
          </a:p>
        </p:txBody>
      </p:sp>
      <p:sp>
        <p:nvSpPr>
          <p:cNvPr id="208" name="Google Shape;208;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21 (5 min)</a:t>
            </a:r>
            <a:endParaRPr>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according to the survey carried out with 10k Erasmus students in 2021 by Green Erasmus, ¾ of students travel to and from their mobility by plane.</a:t>
            </a:r>
            <a:endParaRPr sz="1000">
              <a:solidFill>
                <a:schemeClr val="dk1"/>
              </a:solidFill>
              <a:latin typeface="Lato"/>
              <a:ea typeface="Lato"/>
              <a:cs typeface="Lato"/>
              <a:sym typeface="Lato"/>
            </a:endParaRPr>
          </a:p>
          <a:p>
            <a:pPr indent="0" lvl="0" marL="6223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6223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 an </a:t>
            </a:r>
            <a:r>
              <a:rPr lang="en-US" sz="1000">
                <a:solidFill>
                  <a:schemeClr val="dk1"/>
                </a:solidFill>
                <a:highlight>
                  <a:srgbClr val="FFFF00"/>
                </a:highlight>
                <a:latin typeface="Lato"/>
                <a:ea typeface="Lato"/>
                <a:cs typeface="Lato"/>
                <a:sym typeface="Lato"/>
              </a:rPr>
              <a:t>optional </a:t>
            </a:r>
            <a:r>
              <a:rPr lang="en-US" sz="1000">
                <a:solidFill>
                  <a:schemeClr val="dk1"/>
                </a:solidFill>
                <a:latin typeface="Lato"/>
                <a:ea typeface="Lato"/>
                <a:cs typeface="Lato"/>
                <a:sym typeface="Lato"/>
              </a:rPr>
              <a:t>activity, you can ask students are they surprised by this statistic and why do they think the statistic is so high. Ask the students why do the mostly travel by plane.</a:t>
            </a:r>
            <a:endParaRPr/>
          </a:p>
        </p:txBody>
      </p:sp>
      <p:sp>
        <p:nvSpPr>
          <p:cNvPr id="215" name="Google Shape;215;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22 (5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students to break out into groups and discuss the following questions.</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students to feedback to the group what the discussed.</a:t>
            </a:r>
            <a:endParaRPr/>
          </a:p>
        </p:txBody>
      </p:sp>
      <p:sp>
        <p:nvSpPr>
          <p:cNvPr id="220" name="Google Shape;22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23 (5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READ THE SLIDE</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Further explanation/ notes you may want to use:</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Sometimes we can’t avoid a flight! </a:t>
            </a:r>
            <a:endParaRPr sz="1000">
              <a:solidFill>
                <a:schemeClr val="dk1"/>
              </a:solidFill>
              <a:latin typeface="Lato"/>
              <a:ea typeface="Lato"/>
              <a:cs typeface="Lato"/>
              <a:sym typeface="Lato"/>
            </a:endParaRPr>
          </a:p>
          <a:p>
            <a:pPr indent="-292100" lvl="1" marL="914400" rtl="0" algn="l">
              <a:spcBef>
                <a:spcPts val="0"/>
              </a:spcBef>
              <a:spcAft>
                <a:spcPts val="0"/>
              </a:spcAft>
              <a:buClr>
                <a:schemeClr val="dk1"/>
              </a:buClr>
              <a:buSzPts val="1000"/>
              <a:buFont typeface="Lato"/>
              <a:buChar char="o"/>
            </a:pPr>
            <a:r>
              <a:rPr lang="en-US" sz="1000">
                <a:solidFill>
                  <a:schemeClr val="dk1"/>
                </a:solidFill>
                <a:latin typeface="Lato"/>
                <a:ea typeface="Lato"/>
                <a:cs typeface="Lato"/>
                <a:sym typeface="Lato"/>
              </a:rPr>
              <a:t>Minimise layovers:</a:t>
            </a:r>
            <a:endParaRPr sz="1000">
              <a:solidFill>
                <a:schemeClr val="dk1"/>
              </a:solidFill>
              <a:latin typeface="Lato"/>
              <a:ea typeface="Lato"/>
              <a:cs typeface="Lato"/>
              <a:sym typeface="Lato"/>
            </a:endParaRPr>
          </a:p>
          <a:p>
            <a:pPr indent="-292100" lvl="1" marL="914400" rtl="0" algn="l">
              <a:spcBef>
                <a:spcPts val="0"/>
              </a:spcBef>
              <a:spcAft>
                <a:spcPts val="0"/>
              </a:spcAft>
              <a:buClr>
                <a:schemeClr val="dk1"/>
              </a:buClr>
              <a:buSzPts val="1000"/>
              <a:buFont typeface="Lato"/>
              <a:buChar char="o"/>
            </a:pPr>
            <a:r>
              <a:rPr lang="en-US" sz="1000">
                <a:solidFill>
                  <a:schemeClr val="dk1"/>
                </a:solidFill>
                <a:latin typeface="Lato"/>
                <a:ea typeface="Lato"/>
                <a:cs typeface="Lato"/>
                <a:sym typeface="Lato"/>
              </a:rPr>
              <a:t>Shorthaul flights are particularly carbon intensive per unit of distance travelled </a:t>
            </a:r>
            <a:endParaRPr sz="1000">
              <a:solidFill>
                <a:schemeClr val="dk1"/>
              </a:solidFill>
              <a:latin typeface="Lato"/>
              <a:ea typeface="Lato"/>
              <a:cs typeface="Lato"/>
              <a:sym typeface="Lato"/>
            </a:endParaRPr>
          </a:p>
          <a:p>
            <a:pPr indent="-292100" lvl="1" marL="914400" rtl="0" algn="l">
              <a:spcBef>
                <a:spcPts val="0"/>
              </a:spcBef>
              <a:spcAft>
                <a:spcPts val="0"/>
              </a:spcAft>
              <a:buClr>
                <a:schemeClr val="dk1"/>
              </a:buClr>
              <a:buSzPts val="1000"/>
              <a:buFont typeface="Lato"/>
              <a:buChar char="o"/>
            </a:pPr>
            <a:r>
              <a:rPr lang="en-US" sz="1000">
                <a:solidFill>
                  <a:schemeClr val="dk1"/>
                </a:solidFill>
                <a:latin typeface="Lato"/>
                <a:ea typeface="Lato"/>
                <a:cs typeface="Lato"/>
                <a:sym typeface="Lato"/>
              </a:rPr>
              <a:t>Travel economy class, why?</a:t>
            </a:r>
            <a:br>
              <a:rPr lang="en-US" sz="1000">
                <a:solidFill>
                  <a:schemeClr val="dk1"/>
                </a:solidFill>
                <a:latin typeface="Lato"/>
                <a:ea typeface="Lato"/>
                <a:cs typeface="Lato"/>
                <a:sym typeface="Lato"/>
              </a:rPr>
            </a:b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If you are trying to mitigate the impact of climate change you could donate to community-building or disaster relief efforts rather than an initiative as murky as carbon offsetting. If we are to spend money on carbon offsetting, we should invest in these schemes in addition to reducing air travel, rather than as a way to continue travelling as we please.</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Challenge the idea that air travel represents success and global outlooks.</a:t>
            </a:r>
            <a:endParaRPr/>
          </a:p>
        </p:txBody>
      </p:sp>
      <p:sp>
        <p:nvSpPr>
          <p:cNvPr id="226" name="Google Shape;226;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24-25 (5 min)</a:t>
            </a:r>
            <a:endParaRPr>
              <a:latin typeface="Lato"/>
              <a:ea typeface="Lato"/>
              <a:cs typeface="Lato"/>
              <a:sym typeface="Lato"/>
            </a:endParaRPr>
          </a:p>
          <a:p>
            <a:pPr indent="-243205"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flying is one of the biggest contributors to our personal carbon footprint.</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243205"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students to work out </a:t>
            </a:r>
            <a:r>
              <a:rPr lang="en-US" sz="1000" u="sng">
                <a:solidFill>
                  <a:srgbClr val="1155CC"/>
                </a:solidFill>
                <a:latin typeface="Lato"/>
                <a:ea typeface="Lato"/>
                <a:cs typeface="Lato"/>
                <a:sym typeface="Lato"/>
                <a:hlinkClick r:id="rId2">
                  <a:extLst>
                    <a:ext uri="{A12FA001-AC4F-418D-AE19-62706E023703}">
                      <ahyp:hlinkClr val="tx"/>
                    </a:ext>
                  </a:extLst>
                </a:hlinkClick>
              </a:rPr>
              <a:t>the carbon footprint </a:t>
            </a:r>
            <a:r>
              <a:rPr lang="en-US" sz="1000">
                <a:solidFill>
                  <a:schemeClr val="dk1"/>
                </a:solidFill>
                <a:latin typeface="Lato"/>
                <a:ea typeface="Lato"/>
                <a:cs typeface="Lato"/>
                <a:sym typeface="Lato"/>
              </a:rPr>
              <a:t>of their journey to their Erasmus destination and ask them to they have any thoughts.</a:t>
            </a:r>
            <a:endParaRPr/>
          </a:p>
        </p:txBody>
      </p:sp>
      <p:sp>
        <p:nvSpPr>
          <p:cNvPr id="232" name="Google Shape;232;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Check Slide 24</a:t>
            </a:r>
            <a:endParaRPr>
              <a:latin typeface="Lato"/>
              <a:ea typeface="Lato"/>
              <a:cs typeface="Lato"/>
              <a:sym typeface="Lato"/>
            </a:endParaRPr>
          </a:p>
        </p:txBody>
      </p:sp>
      <p:sp>
        <p:nvSpPr>
          <p:cNvPr id="238" name="Google Shape;238;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0f56157332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26 (5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Either READ THE SLIDE or consider running an activity where you ask students in what way they could travel better when going on mobility or when they get there.</a:t>
            </a:r>
            <a:endParaRPr/>
          </a:p>
        </p:txBody>
      </p:sp>
      <p:sp>
        <p:nvSpPr>
          <p:cNvPr id="244" name="Google Shape;244;g10f5615733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27-28 (2 min)</a:t>
            </a:r>
            <a:endParaRPr>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for the next section we will be talking about our purchasing choices and challenging the idea whether we in fact need to buy new things in the first place.</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READ SLIDE 28</a:t>
            </a:r>
            <a:endParaRPr/>
          </a:p>
        </p:txBody>
      </p:sp>
      <p:sp>
        <p:nvSpPr>
          <p:cNvPr id="250" name="Google Shape;250;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Check Slide 27</a:t>
            </a:r>
            <a:endParaRPr>
              <a:latin typeface="Lato"/>
              <a:ea typeface="Lato"/>
              <a:cs typeface="Lato"/>
              <a:sym typeface="Lato"/>
            </a:endParaRPr>
          </a:p>
        </p:txBody>
      </p:sp>
      <p:sp>
        <p:nvSpPr>
          <p:cNvPr id="258" name="Google Shape;258;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29 (5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students ‘what categories of consumer items do they use on a regular basis – and can they give an example?’. This can be done in small groups or as a large group.</a:t>
            </a:r>
            <a:endParaRPr/>
          </a:p>
        </p:txBody>
      </p:sp>
      <p:sp>
        <p:nvSpPr>
          <p:cNvPr id="268" name="Google Shape;268;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Check Slide 1</a:t>
            </a:r>
            <a:endParaRPr>
              <a:latin typeface="Lato"/>
              <a:ea typeface="Lato"/>
              <a:cs typeface="Lato"/>
              <a:sym typeface="Lato"/>
            </a:endParaRPr>
          </a:p>
        </p:txBody>
      </p:sp>
      <p:sp>
        <p:nvSpPr>
          <p:cNvPr id="95" name="Google Shape;95;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30 (7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the questions:</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 ‘When thinking about what to buy for/when at your mobility, what should you consider from the sustainability perspective’?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Do you need to get it in the first place? If the answer is yes, consider:</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Can you buy it second hand or borrow it?</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Are there locally produced alternatives?</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What are its sustainability credentials?</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When thinking about what to buy for/when at your mobility, what should you consider from the sustainability perspective?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The exercise can be done in small groups</a:t>
            </a:r>
            <a:endParaRPr/>
          </a:p>
        </p:txBody>
      </p:sp>
      <p:sp>
        <p:nvSpPr>
          <p:cNvPr id="275" name="Google Shape;275;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99c3422e6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31 (5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BREAK - Suggested time – 5 mins</a:t>
            </a:r>
            <a:endParaRPr/>
          </a:p>
        </p:txBody>
      </p:sp>
      <p:sp>
        <p:nvSpPr>
          <p:cNvPr id="283" name="Google Shape;283;g1099c3422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32-33 (3 min)</a:t>
            </a:r>
            <a:endParaRPr>
              <a:latin typeface="Lato"/>
              <a:ea typeface="Lato"/>
              <a:cs typeface="Lato"/>
              <a:sym typeface="Lato"/>
            </a:endParaRPr>
          </a:p>
          <a:p>
            <a:pPr indent="-15367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the next section will focus on energy usage within the household.</a:t>
            </a:r>
            <a:endParaRPr sz="1000">
              <a:solidFill>
                <a:schemeClr val="dk1"/>
              </a:solidFill>
              <a:latin typeface="Lato"/>
              <a:ea typeface="Lato"/>
              <a:cs typeface="Lato"/>
              <a:sym typeface="Lato"/>
            </a:endParaRPr>
          </a:p>
          <a:p>
            <a:pPr indent="-153670" lvl="0" marL="152400" rtl="0" algn="l">
              <a:spcBef>
                <a:spcPts val="0"/>
              </a:spcBef>
              <a:spcAft>
                <a:spcPts val="0"/>
              </a:spcAft>
              <a:buClr>
                <a:schemeClr val="dk1"/>
              </a:buClr>
              <a:buSzPts val="1000"/>
              <a:buFont typeface="Verdana"/>
              <a:buChar char="●"/>
            </a:pPr>
            <a:r>
              <a:rPr lang="en-US" sz="1000">
                <a:solidFill>
                  <a:schemeClr val="dk1"/>
                </a:solidFill>
                <a:latin typeface="Lato"/>
                <a:ea typeface="Lato"/>
                <a:cs typeface="Lato"/>
                <a:sym typeface="Lato"/>
              </a:rPr>
              <a:t>Mention that according to Eurostat research (</a:t>
            </a:r>
            <a:r>
              <a:rPr lang="en-US" sz="800">
                <a:solidFill>
                  <a:schemeClr val="dk1"/>
                </a:solidFill>
                <a:latin typeface="Lato"/>
                <a:ea typeface="Lato"/>
                <a:cs typeface="Lato"/>
                <a:sym typeface="Lato"/>
              </a:rPr>
              <a:t>*</a:t>
            </a:r>
            <a:r>
              <a:rPr lang="en-US" sz="800" u="sng">
                <a:solidFill>
                  <a:srgbClr val="1155CC"/>
                </a:solidFill>
                <a:latin typeface="Lato"/>
                <a:ea typeface="Lato"/>
                <a:cs typeface="Lato"/>
                <a:sym typeface="Lato"/>
                <a:hlinkClick r:id="rId2">
                  <a:extLst>
                    <a:ext uri="{A12FA001-AC4F-418D-AE19-62706E023703}">
                      <ahyp:hlinkClr val="tx"/>
                    </a:ext>
                  </a:extLst>
                </a:hlinkClick>
              </a:rPr>
              <a:t>https://ec.europa.eu/eurostat</a:t>
            </a:r>
            <a:r>
              <a:rPr lang="en-US" sz="800">
                <a:solidFill>
                  <a:schemeClr val="dk1"/>
                </a:solidFill>
                <a:latin typeface="Lato"/>
                <a:ea typeface="Lato"/>
                <a:cs typeface="Lato"/>
                <a:sym typeface="Lato"/>
              </a:rPr>
              <a:t>) </a:t>
            </a:r>
            <a:r>
              <a:rPr lang="en-US" sz="1000">
                <a:solidFill>
                  <a:schemeClr val="dk1"/>
                </a:solidFill>
                <a:latin typeface="Lato"/>
                <a:ea typeface="Lato"/>
                <a:cs typeface="Lato"/>
                <a:sym typeface="Lato"/>
              </a:rPr>
              <a:t>, about a quarter of all energy used, is used by households.</a:t>
            </a:r>
            <a:endParaRPr sz="10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Ask students to think about how energy is used in the house. You can do this as a verbal exercise or through slido</a:t>
            </a:r>
            <a:endParaRPr/>
          </a:p>
        </p:txBody>
      </p:sp>
      <p:sp>
        <p:nvSpPr>
          <p:cNvPr id="288" name="Google Shape;288;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Check Slide 32</a:t>
            </a:r>
            <a:endParaRPr>
              <a:latin typeface="Lato"/>
              <a:ea typeface="Lato"/>
              <a:cs typeface="Lato"/>
              <a:sym typeface="Lato"/>
            </a:endParaRPr>
          </a:p>
        </p:txBody>
      </p:sp>
      <p:sp>
        <p:nvSpPr>
          <p:cNvPr id="298" name="Google Shape;298;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34 (2 min)</a:t>
            </a:r>
            <a:endParaRPr>
              <a:latin typeface="Lato"/>
              <a:ea typeface="Lato"/>
              <a:cs typeface="Lato"/>
              <a:sym typeface="Lato"/>
            </a:endParaRPr>
          </a:p>
          <a:p>
            <a:pPr indent="-243205"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Describe the image, mentioning that the biggest consumption of energy within households is heating (nearly 2/3), followed by water heating &amp; appliance use (c15%). </a:t>
            </a:r>
            <a:endParaRPr sz="1000">
              <a:solidFill>
                <a:schemeClr val="dk1"/>
              </a:solidFill>
              <a:latin typeface="Lato"/>
              <a:ea typeface="Lato"/>
              <a:cs typeface="Lato"/>
              <a:sym typeface="Lato"/>
            </a:endParaRPr>
          </a:p>
          <a:p>
            <a:pPr indent="-243205"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if we want to reduce our energy use, we should focus on these areas</a:t>
            </a:r>
            <a:endParaRPr sz="1000">
              <a:solidFill>
                <a:schemeClr val="dk1"/>
              </a:solidFill>
              <a:latin typeface="Lato"/>
              <a:ea typeface="Lato"/>
              <a:cs typeface="Lato"/>
              <a:sym typeface="Lato"/>
            </a:endParaRPr>
          </a:p>
          <a:p>
            <a:pPr indent="-243205"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Mention that when looking for accommodation they should consider that a high energy performance (A being highest) certification rating  (EPC) in a cheaper house can sometimes be a false economy as they may end up paying more for energy bills. In most EU countries landlords have a legal obligation to give you the EPC before you sign your lease, so make sure to ask.</a:t>
            </a:r>
            <a:endParaRPr/>
          </a:p>
        </p:txBody>
      </p:sp>
      <p:sp>
        <p:nvSpPr>
          <p:cNvPr id="306" name="Google Shape;306;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35 (2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Describe the slide showing the ways in which students can save energy in their households – you can read out some specific statistics from the slide.</a:t>
            </a:r>
            <a:endParaRPr/>
          </a:p>
        </p:txBody>
      </p:sp>
      <p:sp>
        <p:nvSpPr>
          <p:cNvPr id="313" name="Google Shape;313;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36 (5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READ THE SLIDE</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Feel free to add any further energy saving measures from your experience.</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292100" lvl="0" marL="2286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At the end of the slide, there is an </a:t>
            </a:r>
            <a:r>
              <a:rPr lang="en-US" sz="1000">
                <a:solidFill>
                  <a:schemeClr val="dk1"/>
                </a:solidFill>
                <a:highlight>
                  <a:srgbClr val="FFFF00"/>
                </a:highlight>
                <a:latin typeface="Lato"/>
                <a:ea typeface="Lato"/>
                <a:cs typeface="Lato"/>
                <a:sym typeface="Lato"/>
              </a:rPr>
              <a:t>optional </a:t>
            </a:r>
            <a:r>
              <a:rPr lang="en-US" sz="1000">
                <a:solidFill>
                  <a:schemeClr val="dk1"/>
                </a:solidFill>
                <a:latin typeface="Lato"/>
                <a:ea typeface="Lato"/>
                <a:cs typeface="Lato"/>
                <a:sym typeface="Lato"/>
              </a:rPr>
              <a:t>activity for students to discuss (either as a group or in small groups) other ways that they can avoid energy wastage</a:t>
            </a:r>
            <a:endParaRPr/>
          </a:p>
        </p:txBody>
      </p:sp>
      <p:sp>
        <p:nvSpPr>
          <p:cNvPr id="320" name="Google Shape;320;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37 (1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Mention that in the next section we will focus on waste and recycling</a:t>
            </a:r>
            <a:endParaRPr/>
          </a:p>
        </p:txBody>
      </p:sp>
      <p:sp>
        <p:nvSpPr>
          <p:cNvPr id="326" name="Google Shape;326;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38 (2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READ THE SLIDE</a:t>
            </a:r>
            <a:endParaRPr sz="1000">
              <a:solidFill>
                <a:schemeClr val="dk1"/>
              </a:solidFill>
              <a:latin typeface="Lato"/>
              <a:ea typeface="Lato"/>
              <a:cs typeface="Lato"/>
              <a:sym typeface="Lato"/>
            </a:endParaRPr>
          </a:p>
          <a:p>
            <a:pPr indent="-292100" lvl="0" marL="2286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Describe the waste hierarchy (</a:t>
            </a:r>
            <a:r>
              <a:rPr lang="en-US" sz="1000" u="sng">
                <a:solidFill>
                  <a:srgbClr val="1155CC"/>
                </a:solidFill>
                <a:latin typeface="Lato"/>
                <a:ea typeface="Lato"/>
                <a:cs typeface="Lato"/>
                <a:sym typeface="Lato"/>
                <a:hlinkClick r:id="rId2">
                  <a:extLst>
                    <a:ext uri="{A12FA001-AC4F-418D-AE19-62706E023703}">
                      <ahyp:hlinkClr val="tx"/>
                    </a:ext>
                  </a:extLst>
                </a:hlinkClick>
              </a:rPr>
              <a:t>https://www.epa.nsw.gov.au/your-environment/recycling-and-reuse/warr-strategy/the-waste-hierarchy</a:t>
            </a:r>
            <a:r>
              <a:rPr lang="en-US" sz="1000">
                <a:solidFill>
                  <a:schemeClr val="dk1"/>
                </a:solidFill>
                <a:latin typeface="Lato"/>
                <a:ea typeface="Lato"/>
                <a:cs typeface="Lato"/>
                <a:sym typeface="Lato"/>
              </a:rPr>
              <a:t>),  mentioning that the best thing that we can do is to avoid waste in the first place (e.g. by buying less or getting products with less packaging). </a:t>
            </a:r>
            <a:endParaRPr sz="1000">
              <a:solidFill>
                <a:schemeClr val="dk1"/>
              </a:solidFill>
              <a:latin typeface="Lato"/>
              <a:ea typeface="Lato"/>
              <a:cs typeface="Lato"/>
              <a:sym typeface="Lato"/>
            </a:endParaRPr>
          </a:p>
          <a:p>
            <a:pPr indent="-292100" lvl="0" marL="2286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Even though recycling is great and should be done, it is quite far down the waste hierarchy, and avoidance, reduction, and reuse should all come first.</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
        <p:nvSpPr>
          <p:cNvPr id="334" name="Google Shape;334;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39 (5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215900" lvl="0" marL="1524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students:</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What do you currently do, or could be doing to avoid and reduce waste creation when on mobility? Why is this important?</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The exercise can be done as a group or with students divided into small groups.</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Prompts can include: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Buying items with less packaging</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Having a reusable cup, bottle or bag, so you don’t get a single use one every time you buy things</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Buying only the food that you need to avoid food waste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Buying less items online (always comes with lots of packaging due to the parcel)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Borrowing items rather than buying them (especially if plan to use only once)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Instead of throwing items away consider mending them or giving to charity shops (if appropriate)</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highlight>
                  <a:srgbClr val="FFFF00"/>
                </a:highlight>
                <a:latin typeface="Lato"/>
                <a:ea typeface="Lato"/>
                <a:cs typeface="Lato"/>
                <a:sym typeface="Lato"/>
              </a:rPr>
              <a:t>Optional </a:t>
            </a:r>
            <a:r>
              <a:rPr lang="en-US" sz="1000">
                <a:solidFill>
                  <a:schemeClr val="dk1"/>
                </a:solidFill>
                <a:latin typeface="Lato"/>
                <a:ea typeface="Lato"/>
                <a:cs typeface="Lato"/>
                <a:sym typeface="Lato"/>
              </a:rPr>
              <a:t>further points to consider or discuss - is buying online better or going shopping in person?</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Notes: Good overall resource: </a:t>
            </a:r>
            <a:r>
              <a:rPr lang="en-US" sz="1000" u="sng">
                <a:solidFill>
                  <a:srgbClr val="1155CC"/>
                </a:solidFill>
                <a:latin typeface="Lato"/>
                <a:ea typeface="Lato"/>
                <a:cs typeface="Lato"/>
                <a:sym typeface="Lato"/>
                <a:hlinkClick r:id="rId2">
                  <a:extLst>
                    <a:ext uri="{A12FA001-AC4F-418D-AE19-62706E023703}">
                      <ahyp:hlinkClr val="tx"/>
                    </a:ext>
                  </a:extLst>
                </a:hlinkClick>
              </a:rPr>
              <a:t>https://www.imperial.ac.uk/stories/protecting-nature/?mc_cid=8a6e63fe24&amp;mc_eid=2376da3eea</a:t>
            </a:r>
            <a:r>
              <a:rPr lang="en-US" sz="1000">
                <a:solidFill>
                  <a:schemeClr val="dk1"/>
                </a:solidFill>
                <a:latin typeface="Lato"/>
                <a:ea typeface="Lato"/>
                <a:cs typeface="Lato"/>
                <a:sym typeface="Lato"/>
              </a:rPr>
              <a:t> </a:t>
            </a:r>
            <a:endParaRPr/>
          </a:p>
        </p:txBody>
      </p:sp>
      <p:sp>
        <p:nvSpPr>
          <p:cNvPr id="341" name="Google Shape;341;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Check Slide 1</a:t>
            </a:r>
            <a:endParaRPr>
              <a:latin typeface="Lato"/>
              <a:ea typeface="Lato"/>
              <a:cs typeface="Lato"/>
              <a:sym typeface="Lato"/>
            </a:endParaRPr>
          </a:p>
        </p:txBody>
      </p:sp>
      <p:sp>
        <p:nvSpPr>
          <p:cNvPr id="101" name="Google Shape;101;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40 (2 min)</a:t>
            </a:r>
            <a:endParaRPr>
              <a:latin typeface="Lato"/>
              <a:ea typeface="Lato"/>
              <a:cs typeface="Lato"/>
              <a:sym typeface="Lato"/>
            </a:endParaRPr>
          </a:p>
          <a:p>
            <a:pPr indent="0" lvl="0" marL="0" rtl="0" algn="l">
              <a:lnSpc>
                <a:spcPct val="100000"/>
              </a:lnSpc>
              <a:spcBef>
                <a:spcPts val="0"/>
              </a:spcBef>
              <a:spcAft>
                <a:spcPts val="0"/>
              </a:spcAft>
              <a:buSzPts val="1100"/>
              <a:buNone/>
            </a:pPr>
            <a:r>
              <a:rPr lang="en-US">
                <a:latin typeface="Lato"/>
                <a:ea typeface="Lato"/>
                <a:cs typeface="Lato"/>
                <a:sym typeface="Lato"/>
              </a:rPr>
              <a:t>Read the slide</a:t>
            </a:r>
            <a:endParaRPr>
              <a:latin typeface="Lato"/>
              <a:ea typeface="Lato"/>
              <a:cs typeface="Lato"/>
              <a:sym typeface="Lato"/>
            </a:endParaRPr>
          </a:p>
        </p:txBody>
      </p:sp>
      <p:sp>
        <p:nvSpPr>
          <p:cNvPr id="348" name="Google Shape;348;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41 (3 min)</a:t>
            </a:r>
            <a:endParaRPr>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US" sz="1000">
                <a:solidFill>
                  <a:schemeClr val="dk1"/>
                </a:solidFill>
                <a:latin typeface="Lato"/>
                <a:ea typeface="Lato"/>
                <a:cs typeface="Lato"/>
                <a:sym typeface="Lato"/>
              </a:rPr>
              <a:t>Mention that hopefully the workshop has given them some inspiration on what they could be doing to live more sustainably, saying this is not an exhaustive list.</a:t>
            </a:r>
            <a:endParaRPr sz="1000">
              <a:solidFill>
                <a:schemeClr val="dk1"/>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0" lvl="0" marL="0" rtl="0" algn="l">
              <a:spcBef>
                <a:spcPts val="0"/>
              </a:spcBef>
              <a:spcAft>
                <a:spcPts val="1200"/>
              </a:spcAft>
              <a:buClr>
                <a:schemeClr val="dk1"/>
              </a:buClr>
              <a:buSzPts val="1100"/>
              <a:buFont typeface="Arial"/>
              <a:buNone/>
            </a:pPr>
            <a:r>
              <a:rPr lang="en-US" sz="1000">
                <a:solidFill>
                  <a:schemeClr val="dk1"/>
                </a:solidFill>
                <a:latin typeface="Lato"/>
                <a:ea typeface="Lato"/>
                <a:cs typeface="Lato"/>
                <a:sym typeface="Lato"/>
              </a:rPr>
              <a:t>Ask students to write down a couple of things that they pledge to do when on mobility (suggestion to use slido)</a:t>
            </a:r>
            <a:endParaRPr/>
          </a:p>
        </p:txBody>
      </p:sp>
      <p:sp>
        <p:nvSpPr>
          <p:cNvPr id="353" name="Google Shape;353;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42 (2 min)</a:t>
            </a:r>
            <a:endParaRPr>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US" sz="1000">
                <a:solidFill>
                  <a:schemeClr val="dk1"/>
                </a:solidFill>
                <a:latin typeface="Lato"/>
                <a:ea typeface="Lato"/>
                <a:cs typeface="Lato"/>
                <a:sym typeface="Lato"/>
              </a:rPr>
              <a:t>Mention that students can visit the Green Erasmus portal to find out more about how they can make their mobility more sustainable (before, after and during). The portal includes tips and tricks to act sustainably in many aspects related to mobility, and useful resources for more information and get involved. For example, it features the </a:t>
            </a:r>
            <a:r>
              <a:rPr lang="en-US" sz="1000">
                <a:solidFill>
                  <a:schemeClr val="dk1"/>
                </a:solidFill>
                <a:uFill>
                  <a:noFill/>
                </a:uFill>
                <a:latin typeface="Lato"/>
                <a:ea typeface="Lato"/>
                <a:cs typeface="Lato"/>
                <a:sym typeface="Lato"/>
                <a:hlinkClick r:id="rId2">
                  <a:extLst>
                    <a:ext uri="{A12FA001-AC4F-418D-AE19-62706E023703}">
                      <ahyp:hlinkClr val="tx"/>
                    </a:ext>
                  </a:extLst>
                </a:hlinkClick>
              </a:rPr>
              <a:t>On my way</a:t>
            </a:r>
            <a:r>
              <a:rPr lang="en-US" sz="1000">
                <a:solidFill>
                  <a:schemeClr val="dk1"/>
                </a:solidFill>
                <a:latin typeface="Lato"/>
                <a:ea typeface="Lato"/>
                <a:cs typeface="Lato"/>
                <a:sym typeface="Lato"/>
              </a:rPr>
              <a:t> and </a:t>
            </a:r>
            <a:r>
              <a:rPr lang="en-US" sz="1000">
                <a:solidFill>
                  <a:schemeClr val="dk1"/>
                </a:solidFill>
                <a:uFill>
                  <a:noFill/>
                </a:uFill>
                <a:latin typeface="Lato"/>
                <a:ea typeface="Lato"/>
                <a:cs typeface="Lato"/>
                <a:sym typeface="Lato"/>
                <a:hlinkClick r:id="rId3">
                  <a:extLst>
                    <a:ext uri="{A12FA001-AC4F-418D-AE19-62706E023703}">
                      <ahyp:hlinkClr val="tx"/>
                    </a:ext>
                  </a:extLst>
                </a:hlinkClick>
              </a:rPr>
              <a:t>Small Steps</a:t>
            </a:r>
            <a:r>
              <a:rPr lang="en-US" sz="1000">
                <a:solidFill>
                  <a:schemeClr val="dk1"/>
                </a:solidFill>
                <a:latin typeface="Lato"/>
                <a:ea typeface="Lato"/>
                <a:cs typeface="Lato"/>
                <a:sym typeface="Lato"/>
              </a:rPr>
              <a:t> games and </a:t>
            </a:r>
            <a:r>
              <a:rPr lang="en-US" sz="1000">
                <a:solidFill>
                  <a:schemeClr val="dk1"/>
                </a:solidFill>
                <a:uFill>
                  <a:noFill/>
                </a:uFill>
                <a:latin typeface="Lato"/>
                <a:ea typeface="Lato"/>
                <a:cs typeface="Lato"/>
                <a:sym typeface="Lato"/>
                <a:hlinkClick r:id="rId4">
                  <a:extLst>
                    <a:ext uri="{A12FA001-AC4F-418D-AE19-62706E023703}">
                      <ahyp:hlinkClr val="tx"/>
                    </a:ext>
                  </a:extLst>
                </a:hlinkClick>
              </a:rPr>
              <a:t>Green Erasmus Quiz to test students’ </a:t>
            </a:r>
            <a:r>
              <a:rPr lang="en-US" sz="1000">
                <a:solidFill>
                  <a:schemeClr val="dk1"/>
                </a:solidFill>
                <a:latin typeface="Lato"/>
                <a:ea typeface="Lato"/>
                <a:cs typeface="Lato"/>
                <a:sym typeface="Lato"/>
              </a:rPr>
              <a:t>sustainability knowledge.</a:t>
            </a:r>
            <a:endParaRPr sz="1000">
              <a:solidFill>
                <a:schemeClr val="dk1"/>
              </a:solidFill>
              <a:latin typeface="Lato"/>
              <a:ea typeface="Lato"/>
              <a:cs typeface="Lato"/>
              <a:sym typeface="Lato"/>
            </a:endParaRPr>
          </a:p>
          <a:p>
            <a:pPr indent="0" lvl="0" marL="0" rtl="0" algn="l">
              <a:spcBef>
                <a:spcPts val="1200"/>
              </a:spcBef>
              <a:spcAft>
                <a:spcPts val="0"/>
              </a:spcAft>
              <a:buClr>
                <a:schemeClr val="dk1"/>
              </a:buClr>
              <a:buSzPts val="1100"/>
              <a:buFont typeface="Arial"/>
              <a:buNone/>
            </a:pPr>
            <a:r>
              <a:rPr lang="en-US" sz="1000">
                <a:solidFill>
                  <a:schemeClr val="dk1"/>
                </a:solidFill>
                <a:latin typeface="Lato"/>
                <a:ea typeface="Lato"/>
                <a:cs typeface="Lato"/>
                <a:sym typeface="Lato"/>
              </a:rPr>
              <a:t>Mention that they are invited to sign the Green Erasmus a petition to increase the support for more sustainable travel through Erasmus+. Specificaly the petition ask EU institutions for</a:t>
            </a:r>
            <a:endParaRPr sz="1000">
              <a:solidFill>
                <a:schemeClr val="dk1"/>
              </a:solidFill>
              <a:latin typeface="Lato"/>
              <a:ea typeface="Lato"/>
              <a:cs typeface="Lato"/>
              <a:sym typeface="Lato"/>
            </a:endParaRPr>
          </a:p>
          <a:p>
            <a:pPr indent="-292100" lvl="0" marL="457200" rtl="0" algn="l">
              <a:spcBef>
                <a:spcPts val="1200"/>
              </a:spcBef>
              <a:spcAft>
                <a:spcPts val="0"/>
              </a:spcAft>
              <a:buClr>
                <a:schemeClr val="dk1"/>
              </a:buClr>
              <a:buSzPts val="1000"/>
              <a:buFont typeface="Lato"/>
              <a:buChar char="●"/>
            </a:pPr>
            <a:r>
              <a:rPr lang="en-US" sz="1000">
                <a:solidFill>
                  <a:schemeClr val="dk1"/>
                </a:solidFill>
                <a:latin typeface="Lato"/>
                <a:ea typeface="Lato"/>
                <a:cs typeface="Lato"/>
                <a:sym typeface="Lato"/>
              </a:rPr>
              <a:t>up to €250 for green travel, proportionate to distance covered</a:t>
            </a:r>
            <a:endParaRPr sz="1000">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up to 7 days of additional individual support </a:t>
            </a:r>
            <a:endParaRPr/>
          </a:p>
        </p:txBody>
      </p:sp>
      <p:sp>
        <p:nvSpPr>
          <p:cNvPr id="361" name="Google Shape;361;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5 (3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 an </a:t>
            </a:r>
            <a:r>
              <a:rPr lang="en-US" sz="1000">
                <a:solidFill>
                  <a:schemeClr val="dk1"/>
                </a:solidFill>
                <a:highlight>
                  <a:srgbClr val="FFFF00"/>
                </a:highlight>
                <a:latin typeface="Lato"/>
                <a:ea typeface="Lato"/>
                <a:cs typeface="Lato"/>
                <a:sym typeface="Lato"/>
              </a:rPr>
              <a:t>optional </a:t>
            </a:r>
            <a:r>
              <a:rPr lang="en-US" sz="1000">
                <a:solidFill>
                  <a:schemeClr val="dk1"/>
                </a:solidFill>
                <a:latin typeface="Lato"/>
                <a:ea typeface="Lato"/>
                <a:cs typeface="Lato"/>
                <a:sym typeface="Lato"/>
              </a:rPr>
              <a:t>ice-breaker exercise, and to get students to talk, ease in by asking where they are traveling for Erasmus and what mode of transport they plan to use (you can do this as a verbal exercise or by using slido). </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 a follow up question, ask your students how they plan to travel/how they travelled to their mobility destination</a:t>
            </a:r>
            <a:endParaRPr sz="1000">
              <a:solidFill>
                <a:schemeClr val="dk1"/>
              </a:solidFill>
              <a:latin typeface="Lato"/>
              <a:ea typeface="Lato"/>
              <a:cs typeface="Lato"/>
              <a:sym typeface="Lato"/>
            </a:endParaRPr>
          </a:p>
          <a:p>
            <a:pPr indent="0" lvl="0" marL="0" rtl="0" algn="l">
              <a:spcBef>
                <a:spcPts val="0"/>
              </a:spcBef>
              <a:spcAft>
                <a:spcPts val="0"/>
              </a:spcAft>
              <a:buNone/>
            </a:pPr>
            <a:r>
              <a:t/>
            </a:r>
            <a:endParaRPr sz="1000">
              <a:solidFill>
                <a:schemeClr val="dk1"/>
              </a:solidFill>
              <a:latin typeface="Lato"/>
              <a:ea typeface="Lato"/>
              <a:cs typeface="Lato"/>
              <a:sym typeface="Lato"/>
            </a:endParaRPr>
          </a:p>
          <a:p>
            <a:pPr indent="0" lvl="0" marL="0" rtl="0" algn="l">
              <a:spcBef>
                <a:spcPts val="0"/>
              </a:spcBef>
              <a:spcAft>
                <a:spcPts val="0"/>
              </a:spcAft>
              <a:buNone/>
            </a:pPr>
            <a:r>
              <a:rPr lang="en-US" sz="1000">
                <a:solidFill>
                  <a:schemeClr val="dk1"/>
                </a:solidFill>
                <a:latin typeface="Lato"/>
                <a:ea typeface="Lato"/>
                <a:cs typeface="Lato"/>
                <a:sym typeface="Lato"/>
              </a:rPr>
              <a:t>NOTE: </a:t>
            </a:r>
            <a:r>
              <a:rPr lang="en-US" sz="1050">
                <a:solidFill>
                  <a:schemeClr val="dk1"/>
                </a:solidFill>
                <a:highlight>
                  <a:srgbClr val="FFFFFF"/>
                </a:highlight>
                <a:latin typeface="Roboto"/>
                <a:ea typeface="Roboto"/>
                <a:cs typeface="Roboto"/>
                <a:sym typeface="Roboto"/>
              </a:rPr>
              <a:t>adjust this slide if you are holding the workshop for incoming students</a:t>
            </a:r>
            <a:endParaRPr sz="1000">
              <a:solidFill>
                <a:schemeClr val="dk1"/>
              </a:solidFill>
              <a:latin typeface="Lato"/>
              <a:ea typeface="Lato"/>
              <a:cs typeface="Lato"/>
              <a:sym typeface="Lato"/>
            </a:endParaRPr>
          </a:p>
        </p:txBody>
      </p:sp>
      <p:sp>
        <p:nvSpPr>
          <p:cNvPr id="109" name="Google Shape;109;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6 (1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READ THE SLIDE.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Mention that even though the Erasmus programme has been very successful, it does have significant environmental impacts due to the carbon footprint associated with air travel – over ¾ of students travel to their destination by plane according to research by Green Erasmus with 10,000 students carried out in 2021</a:t>
            </a:r>
            <a:endParaRPr/>
          </a:p>
        </p:txBody>
      </p:sp>
      <p:sp>
        <p:nvSpPr>
          <p:cNvPr id="114" name="Google Shape;114;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7 (3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students what is the first thing that comes to mind when they think about sustainability</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You can either do this as a verbal exercise where students feedback or use an online tool such as slido to form a word cloud (we recommend the latter)</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Talk through the most frequently mentioned words/associations.</a:t>
            </a:r>
            <a:endParaRPr/>
          </a:p>
        </p:txBody>
      </p:sp>
      <p:sp>
        <p:nvSpPr>
          <p:cNvPr id="119" name="Google Shape;119;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8 (1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Describe what we mean by sustainability and sustainable development. You can focus on what your understanding of sustainable development is (there is no one clear definition) linking back to the responses that students gave in the previous slide.</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Example response:</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Verdana"/>
              <a:buChar char="●"/>
            </a:pPr>
            <a:r>
              <a:rPr lang="en-US" sz="1000">
                <a:solidFill>
                  <a:schemeClr val="dk1"/>
                </a:solidFill>
                <a:latin typeface="Lato"/>
                <a:ea typeface="Lato"/>
                <a:cs typeface="Lato"/>
                <a:sym typeface="Lato"/>
              </a:rPr>
              <a:t>You will probably have heard the phrase sustainability or perhaps terminology such as sustainable energy, and this has evolved from the concept of </a:t>
            </a:r>
            <a:r>
              <a:rPr b="1" lang="en-US" sz="1000">
                <a:solidFill>
                  <a:schemeClr val="dk1"/>
                </a:solidFill>
                <a:latin typeface="Lato"/>
                <a:ea typeface="Lato"/>
                <a:cs typeface="Lato"/>
                <a:sym typeface="Lato"/>
              </a:rPr>
              <a:t>sustainable development </a:t>
            </a:r>
            <a:r>
              <a:rPr lang="en-US" sz="1000">
                <a:solidFill>
                  <a:schemeClr val="dk1"/>
                </a:solidFill>
                <a:latin typeface="Lato"/>
                <a:ea typeface="Lato"/>
                <a:cs typeface="Lato"/>
                <a:sym typeface="Lato"/>
              </a:rPr>
              <a:t>that was originally defined in a United Nations report.  </a:t>
            </a:r>
            <a:endParaRPr sz="1000">
              <a:solidFill>
                <a:schemeClr val="dk1"/>
              </a:solidFill>
              <a:latin typeface="Verdana"/>
              <a:ea typeface="Verdana"/>
              <a:cs typeface="Verdana"/>
              <a:sym typeface="Verdana"/>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This is just one definition used to speak about sustainability and can be engaged with critically and expanded upon as increasingly sustainability is being realised and recognised to include social justice too. </a:t>
            </a:r>
            <a:endParaRPr sz="1000">
              <a:solidFill>
                <a:schemeClr val="dk1"/>
              </a:solidFill>
              <a:latin typeface="Lato"/>
              <a:ea typeface="Lato"/>
              <a:cs typeface="Lato"/>
              <a:sym typeface="Lato"/>
            </a:endParaRPr>
          </a:p>
          <a:p>
            <a:pPr indent="-1905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We need to look at social, economic and social issues for something to be sustainable but depending on the situation, there may be a need to emphasise certain issues more than others to ensure equity.</a:t>
            </a:r>
            <a:endParaRPr sz="1000">
              <a:solidFill>
                <a:schemeClr val="dk1"/>
              </a:solidFill>
              <a:latin typeface="Lato"/>
              <a:ea typeface="Lato"/>
              <a:cs typeface="Lato"/>
              <a:sym typeface="Lato"/>
            </a:endParaRPr>
          </a:p>
          <a:p>
            <a:pPr indent="-1905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The term sustainable development helps us to think about using resources mindfully.</a:t>
            </a:r>
            <a:endParaRPr sz="1000">
              <a:solidFill>
                <a:schemeClr val="dk1"/>
              </a:solidFill>
              <a:latin typeface="Lato"/>
              <a:ea typeface="Lato"/>
              <a:cs typeface="Lato"/>
              <a:sym typeface="Lato"/>
            </a:endParaRPr>
          </a:p>
          <a:p>
            <a:pPr indent="0" lvl="0" marL="286385"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Within and outside of that it helps us to think about economic, social and environmental causes and impacts. </a:t>
            </a:r>
            <a:endParaRPr sz="1000">
              <a:solidFill>
                <a:schemeClr val="dk1"/>
              </a:solidFill>
              <a:latin typeface="Lato"/>
              <a:ea typeface="Lato"/>
              <a:cs typeface="Lato"/>
              <a:sym typeface="Lato"/>
            </a:endParaRPr>
          </a:p>
          <a:p>
            <a:pPr indent="-292100" lvl="0" marL="241934"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It may not be perfect but this is a global definition for sustainable development agreed by UN member states, with definitions shifting and changing due to context and time.</a:t>
            </a:r>
            <a:endParaRPr/>
          </a:p>
        </p:txBody>
      </p:sp>
      <p:sp>
        <p:nvSpPr>
          <p:cNvPr id="126" name="Google Shape;12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latin typeface="Lato"/>
                <a:ea typeface="Lato"/>
                <a:cs typeface="Lato"/>
                <a:sym typeface="Lato"/>
              </a:rPr>
              <a:t>Slide 9 (3 min)</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Mention that throughout Europe students are involved in sustainability campaigns because they want to take action on the climate crisis.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ACTIVITY:</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Verbal exercise - Ask students what does climate crisis mean to them?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000">
                <a:solidFill>
                  <a:schemeClr val="dk1"/>
                </a:solidFill>
                <a:latin typeface="Lato"/>
                <a:ea typeface="Lato"/>
                <a:cs typeface="Lato"/>
                <a:sym typeface="Lato"/>
              </a:rPr>
              <a:t>Guide questions if needed: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What impacts have you seen/experienced?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How does reading about the climate crisis make you feel?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Are there particular things about climate change that you want to learn more about?</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Ask them to share on key thing from their discussion afterwards to the wider group.</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
        <p:nvSpPr>
          <p:cNvPr id="133" name="Google Shape;133;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4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4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46"/>
          <p:cNvPicPr preferRelativeResize="0"/>
          <p:nvPr/>
        </p:nvPicPr>
        <p:blipFill rotWithShape="1">
          <a:blip r:embed="rId2">
            <a:alphaModFix/>
          </a:blip>
          <a:srcRect b="24382" l="-105" r="103" t="1516"/>
          <a:stretch/>
        </p:blipFill>
        <p:spPr>
          <a:xfrm>
            <a:off x="0" y="3263560"/>
            <a:ext cx="9144000" cy="1879940"/>
          </a:xfrm>
          <a:prstGeom prst="rect">
            <a:avLst/>
          </a:prstGeom>
          <a:noFill/>
          <a:ln>
            <a:noFill/>
          </a:ln>
        </p:spPr>
      </p:pic>
      <p:pic>
        <p:nvPicPr>
          <p:cNvPr id="15" name="Google Shape;15;p46"/>
          <p:cNvPicPr preferRelativeResize="0"/>
          <p:nvPr/>
        </p:nvPicPr>
        <p:blipFill rotWithShape="1">
          <a:blip r:embed="rId3">
            <a:alphaModFix/>
          </a:blip>
          <a:srcRect b="0" l="0" r="0" t="0"/>
          <a:stretch/>
        </p:blipFill>
        <p:spPr>
          <a:xfrm>
            <a:off x="244165" y="109754"/>
            <a:ext cx="1672964" cy="597871"/>
          </a:xfrm>
          <a:prstGeom prst="rect">
            <a:avLst/>
          </a:prstGeom>
          <a:noFill/>
          <a:ln>
            <a:noFill/>
          </a:ln>
        </p:spPr>
      </p:pic>
      <p:pic>
        <p:nvPicPr>
          <p:cNvPr id="16" name="Google Shape;16;p46"/>
          <p:cNvPicPr preferRelativeResize="0"/>
          <p:nvPr/>
        </p:nvPicPr>
        <p:blipFill rotWithShape="1">
          <a:blip r:embed="rId4">
            <a:alphaModFix/>
          </a:blip>
          <a:srcRect b="0" l="0" r="0" t="0"/>
          <a:stretch/>
        </p:blipFill>
        <p:spPr>
          <a:xfrm>
            <a:off x="7019064" y="250198"/>
            <a:ext cx="1813236" cy="3978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67" name="Shape 67"/>
        <p:cNvGrpSpPr/>
        <p:nvPr/>
      </p:nvGrpSpPr>
      <p:grpSpPr>
        <a:xfrm>
          <a:off x="0" y="0"/>
          <a:ext cx="0" cy="0"/>
          <a:chOff x="0" y="0"/>
          <a:chExt cx="0" cy="0"/>
        </a:xfrm>
      </p:grpSpPr>
      <p:sp>
        <p:nvSpPr>
          <p:cNvPr id="68" name="Google Shape;68;p53"/>
          <p:cNvSpPr/>
          <p:nvPr/>
        </p:nvSpPr>
        <p:spPr>
          <a:xfrm>
            <a:off x="0" y="-125"/>
            <a:ext cx="9144000" cy="5143500"/>
          </a:xfrm>
          <a:prstGeom prst="rect">
            <a:avLst/>
          </a:prstGeom>
          <a:solidFill>
            <a:srgbClr val="7AC9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3"/>
          <p:cNvSpPr txBox="1"/>
          <p:nvPr>
            <p:ph type="title"/>
          </p:nvPr>
        </p:nvSpPr>
        <p:spPr>
          <a:xfrm>
            <a:off x="490250" y="450150"/>
            <a:ext cx="7982208" cy="409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0" name="Google Shape;70;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1" name="Google Shape;71;p53"/>
          <p:cNvPicPr preferRelativeResize="0"/>
          <p:nvPr/>
        </p:nvPicPr>
        <p:blipFill rotWithShape="1">
          <a:blip r:embed="rId2">
            <a:alphaModFix/>
          </a:blip>
          <a:srcRect b="0" l="0" r="0" t="0"/>
          <a:stretch/>
        </p:blipFill>
        <p:spPr>
          <a:xfrm>
            <a:off x="0" y="3767793"/>
            <a:ext cx="9144000" cy="15463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77" name="Shape 77"/>
        <p:cNvGrpSpPr/>
        <p:nvPr/>
      </p:nvGrpSpPr>
      <p:grpSpPr>
        <a:xfrm>
          <a:off x="0" y="0"/>
          <a:ext cx="0" cy="0"/>
          <a:chOff x="0" y="0"/>
          <a:chExt cx="0" cy="0"/>
        </a:xfrm>
      </p:grpSpPr>
      <p:sp>
        <p:nvSpPr>
          <p:cNvPr id="78" name="Google Shape;78;p54"/>
          <p:cNvSpPr/>
          <p:nvPr/>
        </p:nvSpPr>
        <p:spPr>
          <a:xfrm>
            <a:off x="0" y="-125"/>
            <a:ext cx="9144000" cy="5143500"/>
          </a:xfrm>
          <a:prstGeom prst="rect">
            <a:avLst/>
          </a:prstGeom>
          <a:solidFill>
            <a:srgbClr val="7AC9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4"/>
          <p:cNvSpPr txBox="1"/>
          <p:nvPr>
            <p:ph type="title"/>
          </p:nvPr>
        </p:nvSpPr>
        <p:spPr>
          <a:xfrm>
            <a:off x="490250" y="450150"/>
            <a:ext cx="7982208" cy="409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0" name="Google Shape;80;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1" name="Google Shape;81;p54"/>
          <p:cNvPicPr preferRelativeResize="0"/>
          <p:nvPr/>
        </p:nvPicPr>
        <p:blipFill rotWithShape="1">
          <a:blip r:embed="rId2">
            <a:alphaModFix/>
          </a:blip>
          <a:srcRect b="0" l="0" r="0" t="0"/>
          <a:stretch/>
        </p:blipFill>
        <p:spPr>
          <a:xfrm>
            <a:off x="0" y="3767793"/>
            <a:ext cx="9144000" cy="15463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47"/>
          <p:cNvPicPr preferRelativeResize="0"/>
          <p:nvPr/>
        </p:nvPicPr>
        <p:blipFill rotWithShape="1">
          <a:blip r:embed="rId2">
            <a:alphaModFix/>
          </a:blip>
          <a:srcRect b="24382" l="-105" r="103" t="1516"/>
          <a:stretch/>
        </p:blipFill>
        <p:spPr>
          <a:xfrm rot="10800000">
            <a:off x="0" y="0"/>
            <a:ext cx="9144000" cy="1879940"/>
          </a:xfrm>
          <a:prstGeom prst="rect">
            <a:avLst/>
          </a:prstGeom>
          <a:noFill/>
          <a:ln>
            <a:noFill/>
          </a:ln>
        </p:spPr>
      </p:pic>
      <p:pic>
        <p:nvPicPr>
          <p:cNvPr id="21" name="Google Shape;21;p47"/>
          <p:cNvPicPr preferRelativeResize="0"/>
          <p:nvPr/>
        </p:nvPicPr>
        <p:blipFill rotWithShape="1">
          <a:blip r:embed="rId3">
            <a:alphaModFix/>
          </a:blip>
          <a:srcRect b="0" l="0" r="0" t="0"/>
          <a:stretch/>
        </p:blipFill>
        <p:spPr>
          <a:xfrm>
            <a:off x="7330767" y="-1"/>
            <a:ext cx="1813233" cy="64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48"/>
          <p:cNvSpPr txBox="1"/>
          <p:nvPr>
            <p:ph type="title"/>
          </p:nvPr>
        </p:nvSpPr>
        <p:spPr>
          <a:xfrm>
            <a:off x="311700" y="445025"/>
            <a:ext cx="7019064"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4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4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48"/>
          <p:cNvPicPr preferRelativeResize="0"/>
          <p:nvPr/>
        </p:nvPicPr>
        <p:blipFill rotWithShape="1">
          <a:blip r:embed="rId2">
            <a:alphaModFix/>
          </a:blip>
          <a:srcRect b="0" l="0" r="0" t="0"/>
          <a:stretch/>
        </p:blipFill>
        <p:spPr>
          <a:xfrm>
            <a:off x="7330764" y="-13725"/>
            <a:ext cx="1813236" cy="64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 name="Shape 28"/>
        <p:cNvGrpSpPr/>
        <p:nvPr/>
      </p:nvGrpSpPr>
      <p:grpSpPr>
        <a:xfrm>
          <a:off x="0" y="0"/>
          <a:ext cx="0" cy="0"/>
          <a:chOff x="0" y="0"/>
          <a:chExt cx="0" cy="0"/>
        </a:xfrm>
      </p:grpSpPr>
      <p:sp>
        <p:nvSpPr>
          <p:cNvPr id="29" name="Google Shape;29;p49"/>
          <p:cNvSpPr/>
          <p:nvPr>
            <p:ph idx="2" type="pic"/>
          </p:nvPr>
        </p:nvSpPr>
        <p:spPr>
          <a:xfrm>
            <a:off x="0" y="-18384"/>
            <a:ext cx="4733549" cy="5244901"/>
          </a:xfrm>
          <a:prstGeom prst="rect">
            <a:avLst/>
          </a:prstGeom>
          <a:noFill/>
          <a:ln>
            <a:noFill/>
          </a:ln>
        </p:spPr>
      </p:sp>
      <p:sp>
        <p:nvSpPr>
          <p:cNvPr id="30" name="Google Shape;30;p49"/>
          <p:cNvSpPr/>
          <p:nvPr/>
        </p:nvSpPr>
        <p:spPr>
          <a:xfrm>
            <a:off x="4935756" y="-125"/>
            <a:ext cx="4208244" cy="5143500"/>
          </a:xfrm>
          <a:prstGeom prst="rect">
            <a:avLst/>
          </a:prstGeom>
          <a:solidFill>
            <a:srgbClr val="7AC9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9"/>
          <p:cNvSpPr txBox="1"/>
          <p:nvPr>
            <p:ph type="title"/>
          </p:nvPr>
        </p:nvSpPr>
        <p:spPr>
          <a:xfrm>
            <a:off x="4935756" y="1320775"/>
            <a:ext cx="3844487"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3" name="Google Shape;33;p49"/>
          <p:cNvSpPr txBox="1"/>
          <p:nvPr>
            <p:ph idx="1" type="subTitle"/>
          </p:nvPr>
        </p:nvSpPr>
        <p:spPr>
          <a:xfrm>
            <a:off x="5016531" y="2821333"/>
            <a:ext cx="3844487"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34" name="Google Shape;34;p49"/>
          <p:cNvPicPr preferRelativeResize="0"/>
          <p:nvPr/>
        </p:nvPicPr>
        <p:blipFill rotWithShape="1">
          <a:blip r:embed="rId2">
            <a:alphaModFix/>
          </a:blip>
          <a:srcRect b="0" l="0" r="0" t="0"/>
          <a:stretch/>
        </p:blipFill>
        <p:spPr>
          <a:xfrm>
            <a:off x="7330765" y="0"/>
            <a:ext cx="1813235" cy="648000"/>
          </a:xfrm>
          <a:prstGeom prst="rect">
            <a:avLst/>
          </a:prstGeom>
          <a:noFill/>
          <a:ln>
            <a:noFill/>
          </a:ln>
        </p:spPr>
      </p:pic>
      <p:pic>
        <p:nvPicPr>
          <p:cNvPr id="35" name="Google Shape;35;p49"/>
          <p:cNvPicPr preferRelativeResize="0"/>
          <p:nvPr/>
        </p:nvPicPr>
        <p:blipFill rotWithShape="1">
          <a:blip r:embed="rId3">
            <a:alphaModFix/>
          </a:blip>
          <a:srcRect b="0" l="0" r="0" t="0"/>
          <a:stretch/>
        </p:blipFill>
        <p:spPr>
          <a:xfrm rot="-5400000">
            <a:off x="1991120" y="1864808"/>
            <a:ext cx="5161758" cy="14321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50"/>
          <p:cNvSpPr txBox="1"/>
          <p:nvPr>
            <p:ph type="title"/>
          </p:nvPr>
        </p:nvSpPr>
        <p:spPr>
          <a:xfrm>
            <a:off x="311700" y="445025"/>
            <a:ext cx="7019064"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9" name="Google Shape;39;p50"/>
          <p:cNvPicPr preferRelativeResize="0"/>
          <p:nvPr/>
        </p:nvPicPr>
        <p:blipFill rotWithShape="1">
          <a:blip r:embed="rId2">
            <a:alphaModFix/>
          </a:blip>
          <a:srcRect b="10145" l="0" r="0" t="0"/>
          <a:stretch/>
        </p:blipFill>
        <p:spPr>
          <a:xfrm>
            <a:off x="0" y="3754060"/>
            <a:ext cx="9144000" cy="1389440"/>
          </a:xfrm>
          <a:prstGeom prst="rect">
            <a:avLst/>
          </a:prstGeom>
          <a:noFill/>
          <a:ln>
            <a:noFill/>
          </a:ln>
        </p:spPr>
      </p:pic>
      <p:pic>
        <p:nvPicPr>
          <p:cNvPr id="40" name="Google Shape;40;p50"/>
          <p:cNvPicPr preferRelativeResize="0"/>
          <p:nvPr/>
        </p:nvPicPr>
        <p:blipFill rotWithShape="1">
          <a:blip r:embed="rId3">
            <a:alphaModFix/>
          </a:blip>
          <a:srcRect b="0" l="0" r="0" t="0"/>
          <a:stretch/>
        </p:blipFill>
        <p:spPr>
          <a:xfrm>
            <a:off x="7330764" y="-13725"/>
            <a:ext cx="1813236" cy="648000"/>
          </a:xfrm>
          <a:prstGeom prst="rect">
            <a:avLst/>
          </a:prstGeom>
          <a:noFill/>
          <a:ln>
            <a:noFill/>
          </a:ln>
        </p:spPr>
      </p:pic>
      <p:sp>
        <p:nvSpPr>
          <p:cNvPr id="41" name="Google Shape;41;p50"/>
          <p:cNvSpPr txBox="1"/>
          <p:nvPr>
            <p:ph idx="1" type="body"/>
          </p:nvPr>
        </p:nvSpPr>
        <p:spPr>
          <a:xfrm>
            <a:off x="311699" y="1389600"/>
            <a:ext cx="7762037" cy="2579727"/>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51"/>
          <p:cNvSpPr txBox="1"/>
          <p:nvPr>
            <p:ph type="title"/>
          </p:nvPr>
        </p:nvSpPr>
        <p:spPr>
          <a:xfrm>
            <a:off x="311700" y="555600"/>
            <a:ext cx="587089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4" name="Google Shape;44;p51"/>
          <p:cNvSpPr txBox="1"/>
          <p:nvPr>
            <p:ph idx="1" type="body"/>
          </p:nvPr>
        </p:nvSpPr>
        <p:spPr>
          <a:xfrm>
            <a:off x="311699" y="1389600"/>
            <a:ext cx="5870891"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5" name="Google Shape;45;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6" name="Google Shape;46;p51"/>
          <p:cNvPicPr preferRelativeResize="0"/>
          <p:nvPr/>
        </p:nvPicPr>
        <p:blipFill rotWithShape="1">
          <a:blip r:embed="rId2">
            <a:alphaModFix/>
          </a:blip>
          <a:srcRect b="0" l="0" r="0" t="0"/>
          <a:stretch/>
        </p:blipFill>
        <p:spPr>
          <a:xfrm rot="-5400000">
            <a:off x="4798281" y="1864808"/>
            <a:ext cx="5161758" cy="1432142"/>
          </a:xfrm>
          <a:prstGeom prst="rect">
            <a:avLst/>
          </a:prstGeom>
          <a:noFill/>
          <a:ln>
            <a:noFill/>
          </a:ln>
        </p:spPr>
      </p:pic>
      <p:sp>
        <p:nvSpPr>
          <p:cNvPr id="47" name="Google Shape;47;p51"/>
          <p:cNvSpPr/>
          <p:nvPr/>
        </p:nvSpPr>
        <p:spPr>
          <a:xfrm>
            <a:off x="8085220" y="-125"/>
            <a:ext cx="1058779" cy="5143500"/>
          </a:xfrm>
          <a:prstGeom prst="rect">
            <a:avLst/>
          </a:prstGeom>
          <a:solidFill>
            <a:srgbClr val="7AC9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51"/>
          <p:cNvPicPr preferRelativeResize="0"/>
          <p:nvPr/>
        </p:nvPicPr>
        <p:blipFill rotWithShape="1">
          <a:blip r:embed="rId3">
            <a:alphaModFix/>
          </a:blip>
          <a:srcRect b="0" l="0" r="0" t="0"/>
          <a:stretch/>
        </p:blipFill>
        <p:spPr>
          <a:xfrm>
            <a:off x="7330765" y="0"/>
            <a:ext cx="1813235" cy="64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5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1" name="Google Shape;51;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2" name="Google Shape;52;p55"/>
          <p:cNvPicPr preferRelativeResize="0"/>
          <p:nvPr/>
        </p:nvPicPr>
        <p:blipFill rotWithShape="1">
          <a:blip r:embed="rId2">
            <a:alphaModFix/>
          </a:blip>
          <a:srcRect b="0" l="0" r="0" t="0"/>
          <a:stretch/>
        </p:blipFill>
        <p:spPr>
          <a:xfrm>
            <a:off x="7330764" y="-13725"/>
            <a:ext cx="1813236" cy="64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5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5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6" name="Google Shape;5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 name="Google Shape;57;p56"/>
          <p:cNvPicPr preferRelativeResize="0"/>
          <p:nvPr/>
        </p:nvPicPr>
        <p:blipFill rotWithShape="1">
          <a:blip r:embed="rId2">
            <a:alphaModFix/>
          </a:blip>
          <a:srcRect b="0" l="0" r="0" t="0"/>
          <a:stretch/>
        </p:blipFill>
        <p:spPr>
          <a:xfrm>
            <a:off x="7330764" y="-13725"/>
            <a:ext cx="1813236" cy="64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ontact ">
    <p:spTree>
      <p:nvGrpSpPr>
        <p:cNvPr id="58" name="Shape 58"/>
        <p:cNvGrpSpPr/>
        <p:nvPr/>
      </p:nvGrpSpPr>
      <p:grpSpPr>
        <a:xfrm>
          <a:off x="0" y="0"/>
          <a:ext cx="0" cy="0"/>
          <a:chOff x="0" y="0"/>
          <a:chExt cx="0" cy="0"/>
        </a:xfrm>
      </p:grpSpPr>
      <p:sp>
        <p:nvSpPr>
          <p:cNvPr id="59" name="Google Shape;59;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57"/>
          <p:cNvSpPr txBox="1"/>
          <p:nvPr>
            <p:ph type="title"/>
          </p:nvPr>
        </p:nvSpPr>
        <p:spPr>
          <a:xfrm>
            <a:off x="623400" y="930479"/>
            <a:ext cx="85206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b="1"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1" name="Google Shape;61;p57"/>
          <p:cNvSpPr txBox="1"/>
          <p:nvPr>
            <p:ph idx="1" type="body"/>
          </p:nvPr>
        </p:nvSpPr>
        <p:spPr>
          <a:xfrm>
            <a:off x="623400" y="2015404"/>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sz="2800">
                <a:solidFill>
                  <a:srgbClr val="262626"/>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2" name="Google Shape;62;p57"/>
          <p:cNvSpPr txBox="1"/>
          <p:nvPr>
            <p:ph idx="2" type="body"/>
          </p:nvPr>
        </p:nvSpPr>
        <p:spPr>
          <a:xfrm>
            <a:off x="623400" y="2618994"/>
            <a:ext cx="5998800" cy="392738"/>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i="1" sz="2000"/>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3" name="Google Shape;63;p57"/>
          <p:cNvSpPr txBox="1"/>
          <p:nvPr>
            <p:ph idx="3" type="body"/>
          </p:nvPr>
        </p:nvSpPr>
        <p:spPr>
          <a:xfrm>
            <a:off x="1206850" y="3183230"/>
            <a:ext cx="5998800" cy="392738"/>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4" name="Google Shape;64;p57"/>
          <p:cNvSpPr txBox="1"/>
          <p:nvPr>
            <p:ph idx="4" type="body"/>
          </p:nvPr>
        </p:nvSpPr>
        <p:spPr>
          <a:xfrm>
            <a:off x="1206850" y="3745956"/>
            <a:ext cx="5998800" cy="392738"/>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65" name="Google Shape;65;p57"/>
          <p:cNvPicPr preferRelativeResize="0"/>
          <p:nvPr/>
        </p:nvPicPr>
        <p:blipFill rotWithShape="1">
          <a:blip r:embed="rId2">
            <a:alphaModFix/>
          </a:blip>
          <a:srcRect b="0" l="0" r="0" t="0"/>
          <a:stretch/>
        </p:blipFill>
        <p:spPr>
          <a:xfrm>
            <a:off x="244165" y="109754"/>
            <a:ext cx="1672964" cy="597871"/>
          </a:xfrm>
          <a:prstGeom prst="rect">
            <a:avLst/>
          </a:prstGeom>
          <a:noFill/>
          <a:ln>
            <a:noFill/>
          </a:ln>
        </p:spPr>
      </p:pic>
      <p:pic>
        <p:nvPicPr>
          <p:cNvPr id="66" name="Google Shape;66;p57"/>
          <p:cNvPicPr preferRelativeResize="0"/>
          <p:nvPr/>
        </p:nvPicPr>
        <p:blipFill rotWithShape="1">
          <a:blip r:embed="rId3">
            <a:alphaModFix/>
          </a:blip>
          <a:srcRect b="0" l="0" r="0" t="0"/>
          <a:stretch/>
        </p:blipFill>
        <p:spPr>
          <a:xfrm>
            <a:off x="7019064" y="250198"/>
            <a:ext cx="1813236" cy="39780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1.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45"/>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7" name="Google Shape;7;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Josefin Sans"/>
                <a:ea typeface="Josefin Sans"/>
                <a:cs typeface="Josefin Sans"/>
                <a:sym typeface="Josefin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2" name="Shape 72"/>
        <p:cNvGrpSpPr/>
        <p:nvPr/>
      </p:nvGrpSpPr>
      <p:grpSpPr>
        <a:xfrm>
          <a:off x="0" y="0"/>
          <a:ext cx="0" cy="0"/>
          <a:chOff x="0" y="0"/>
          <a:chExt cx="0" cy="0"/>
        </a:xfrm>
      </p:grpSpPr>
      <p:pic>
        <p:nvPicPr>
          <p:cNvPr id="73" name="Google Shape;73;p52"/>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74" name="Google Shape;74;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Josefin Sans"/>
                <a:ea typeface="Josefin Sans"/>
                <a:cs typeface="Josefin Sans"/>
                <a:sym typeface="Josefin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5" name="Google Shape;75;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76" name="Google Shape;76;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www.youtube.com/watch?v=S45266oIm58" TargetMode="External"/><Relationship Id="rId4" Type="http://schemas.openxmlformats.org/officeDocument/2006/relationships/image" Target="../media/image18.png"/><Relationship Id="rId5"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egg.civil.auth.gr/#calculator" TargetMode="Externa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unenvironment.org/explore-topics/resource-efficiency/what-we-do/sustainable-consumption-and-production-polic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42.png"/><Relationship Id="rId6"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3.png"/><Relationship Id="rId4" Type="http://schemas.openxmlformats.org/officeDocument/2006/relationships/image" Target="../media/image5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chart" Target="../charts/chart1.xml"/><Relationship Id="rId4" Type="http://schemas.openxmlformats.org/officeDocument/2006/relationships/hyperlink" Target="https://energysavingtrust.org.u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hyperlink" Target="https://www.sos-uk.org/sustainable-accommodation/energy-advice-for-renter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5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hyperlink" Target="https://www.greenerasmus.org/" TargetMode="External"/><Relationship Id="rId4" Type="http://schemas.openxmlformats.org/officeDocument/2006/relationships/hyperlink" Target="https://www.greenerasmus.org/#petition" TargetMode="External"/><Relationship Id="rId5" Type="http://schemas.openxmlformats.org/officeDocument/2006/relationships/image" Target="../media/image47.png"/><Relationship Id="rId6"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52.png"/><Relationship Id="rId4" Type="http://schemas.openxmlformats.org/officeDocument/2006/relationships/image" Target="../media/image45.png"/><Relationship Id="rId5" Type="http://schemas.openxmlformats.org/officeDocument/2006/relationships/hyperlink" Target="https://project.greenerasmu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US"/>
              <a:t>Mobility and sustainability</a:t>
            </a:r>
            <a:endParaRPr/>
          </a:p>
        </p:txBody>
      </p:sp>
      <p:sp>
        <p:nvSpPr>
          <p:cNvPr id="87" name="Google Shape;87;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342900" lvl="0" marL="457200" rtl="0" algn="ctr">
              <a:lnSpc>
                <a:spcPct val="100000"/>
              </a:lnSpc>
              <a:spcBef>
                <a:spcPts val="0"/>
              </a:spcBef>
              <a:spcAft>
                <a:spcPts val="0"/>
              </a:spcAft>
              <a:buSzPts val="2800"/>
              <a:buNone/>
            </a:pPr>
            <a:r>
              <a:rPr lang="en-US"/>
              <a:t>How sustainable will your Erasmus experience be?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0"/>
          <p:cNvPicPr preferRelativeResize="0"/>
          <p:nvPr/>
        </p:nvPicPr>
        <p:blipFill rotWithShape="1">
          <a:blip r:embed="rId3">
            <a:alphaModFix/>
          </a:blip>
          <a:srcRect b="0" l="0" r="6272" t="4416"/>
          <a:stretch/>
        </p:blipFill>
        <p:spPr>
          <a:xfrm>
            <a:off x="311700" y="426203"/>
            <a:ext cx="4446568" cy="42469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ph type="title"/>
          </p:nvPr>
        </p:nvSpPr>
        <p:spPr>
          <a:xfrm>
            <a:off x="311700" y="555600"/>
            <a:ext cx="587089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Education and sustainability</a:t>
            </a:r>
            <a:endParaRPr/>
          </a:p>
        </p:txBody>
      </p:sp>
      <p:sp>
        <p:nvSpPr>
          <p:cNvPr id="149" name="Google Shape;149;p11"/>
          <p:cNvSpPr txBox="1"/>
          <p:nvPr>
            <p:ph idx="1" type="body"/>
          </p:nvPr>
        </p:nvSpPr>
        <p:spPr>
          <a:xfrm>
            <a:off x="311698" y="1389600"/>
            <a:ext cx="6614034" cy="408720"/>
          </a:xfrm>
          <a:prstGeom prst="rect">
            <a:avLst/>
          </a:prstGeom>
          <a:noFill/>
          <a:ln>
            <a:noFill/>
          </a:ln>
        </p:spPr>
        <p:txBody>
          <a:bodyPr anchorCtr="0" anchor="t" bIns="91425" lIns="91425" spcFirstLastPara="1" rIns="91425" wrap="square" tIns="91425">
            <a:noAutofit/>
          </a:bodyPr>
          <a:lstStyle/>
          <a:p>
            <a:pPr indent="0" lvl="0" marL="152400" rtl="0" algn="l">
              <a:lnSpc>
                <a:spcPct val="115000"/>
              </a:lnSpc>
              <a:spcBef>
                <a:spcPts val="0"/>
              </a:spcBef>
              <a:spcAft>
                <a:spcPts val="0"/>
              </a:spcAft>
              <a:buSzPts val="1200"/>
              <a:buNone/>
            </a:pPr>
            <a:r>
              <a:rPr b="1" lang="en-US" sz="1800"/>
              <a:t>Why should universities and education institutions be more sustainable?</a:t>
            </a:r>
            <a:endParaRPr/>
          </a:p>
          <a:p>
            <a:pPr indent="0" lvl="0" marL="152400" rtl="0" algn="l">
              <a:lnSpc>
                <a:spcPct val="115000"/>
              </a:lnSpc>
              <a:spcBef>
                <a:spcPts val="0"/>
              </a:spcBef>
              <a:spcAft>
                <a:spcPts val="0"/>
              </a:spcAft>
              <a:buSzPts val="1200"/>
              <a:buNone/>
            </a:pPr>
            <a:r>
              <a:t/>
            </a:r>
            <a:endParaRPr b="1" sz="1600"/>
          </a:p>
          <a:p>
            <a:pPr indent="0" lvl="0" marL="152400" rtl="0" algn="l">
              <a:lnSpc>
                <a:spcPct val="115000"/>
              </a:lnSpc>
              <a:spcBef>
                <a:spcPts val="0"/>
              </a:spcBef>
              <a:spcAft>
                <a:spcPts val="0"/>
              </a:spcAft>
              <a:buSzPts val="1200"/>
              <a:buNone/>
            </a:pPr>
            <a:r>
              <a:t/>
            </a:r>
            <a:endParaRPr/>
          </a:p>
          <a:p>
            <a:pPr indent="0" lvl="0" marL="152400" rtl="0" algn="l">
              <a:lnSpc>
                <a:spcPct val="115000"/>
              </a:lnSpc>
              <a:spcBef>
                <a:spcPts val="0"/>
              </a:spcBef>
              <a:spcAft>
                <a:spcPts val="0"/>
              </a:spcAft>
              <a:buSzPts val="1200"/>
              <a:buNone/>
            </a:pPr>
            <a:r>
              <a:t/>
            </a:r>
            <a:endParaRPr/>
          </a:p>
          <a:p>
            <a:pPr indent="0" lvl="0" marL="152400" rtl="0" algn="l">
              <a:lnSpc>
                <a:spcPct val="115000"/>
              </a:lnSpc>
              <a:spcBef>
                <a:spcPts val="0"/>
              </a:spcBef>
              <a:spcAft>
                <a:spcPts val="0"/>
              </a:spcAft>
              <a:buSzPts val="1200"/>
              <a:buNone/>
            </a:pPr>
            <a:r>
              <a:t/>
            </a:r>
            <a:endParaRPr/>
          </a:p>
        </p:txBody>
      </p:sp>
      <p:sp>
        <p:nvSpPr>
          <p:cNvPr id="150" name="Google Shape;150;p11"/>
          <p:cNvSpPr txBox="1"/>
          <p:nvPr/>
        </p:nvSpPr>
        <p:spPr>
          <a:xfrm>
            <a:off x="311698" y="2163030"/>
            <a:ext cx="5957366" cy="40872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chemeClr val="dk2"/>
              </a:buClr>
              <a:buSzPts val="1200"/>
              <a:buFont typeface="Arial"/>
              <a:buChar char="●"/>
            </a:pPr>
            <a:r>
              <a:rPr b="0" i="0" lang="en-US" sz="1600" u="none" cap="none" strike="noStrike">
                <a:solidFill>
                  <a:schemeClr val="dk2"/>
                </a:solidFill>
                <a:latin typeface="Lato"/>
                <a:ea typeface="Lato"/>
                <a:cs typeface="Lato"/>
                <a:sym typeface="Lato"/>
              </a:rPr>
              <a:t>As public institutions, universities and colleges have</a:t>
            </a:r>
            <a:r>
              <a:rPr b="1" i="0" lang="en-US" sz="1600" u="none" cap="none" strike="noStrike">
                <a:solidFill>
                  <a:schemeClr val="dk2"/>
                </a:solidFill>
                <a:latin typeface="Lato"/>
                <a:ea typeface="Lato"/>
                <a:cs typeface="Lato"/>
                <a:sym typeface="Lato"/>
              </a:rPr>
              <a:t> a moral obligation</a:t>
            </a:r>
            <a:r>
              <a:rPr b="0" i="0" lang="en-US" sz="1600" u="none" cap="none" strike="noStrike">
                <a:solidFill>
                  <a:schemeClr val="dk2"/>
                </a:solidFill>
                <a:latin typeface="Lato"/>
                <a:ea typeface="Lato"/>
                <a:cs typeface="Lato"/>
                <a:sym typeface="Lato"/>
              </a:rPr>
              <a:t> to act in the best interest of society. </a:t>
            </a:r>
            <a:endParaRPr b="0" i="0" sz="1600" u="none" cap="none" strike="noStrike">
              <a:solidFill>
                <a:schemeClr val="dk2"/>
              </a:solidFill>
              <a:latin typeface="Lato"/>
              <a:ea typeface="Lato"/>
              <a:cs typeface="Lato"/>
              <a:sym typeface="Lato"/>
            </a:endParaRPr>
          </a:p>
          <a:p>
            <a:pPr indent="0" lvl="0" marL="457200" marR="0" rtl="0" algn="l">
              <a:lnSpc>
                <a:spcPct val="115000"/>
              </a:lnSpc>
              <a:spcBef>
                <a:spcPts val="0"/>
              </a:spcBef>
              <a:spcAft>
                <a:spcPts val="0"/>
              </a:spcAft>
              <a:buNone/>
            </a:pPr>
            <a:r>
              <a:t/>
            </a:r>
            <a:endParaRPr sz="1600">
              <a:solidFill>
                <a:schemeClr val="dk2"/>
              </a:solidFill>
              <a:latin typeface="Lato"/>
              <a:ea typeface="Lato"/>
              <a:cs typeface="Lato"/>
              <a:sym typeface="Lato"/>
            </a:endParaRPr>
          </a:p>
          <a:p>
            <a:pPr indent="-304800" lvl="0" marL="457200" marR="0" rtl="0" algn="l">
              <a:lnSpc>
                <a:spcPct val="115000"/>
              </a:lnSpc>
              <a:spcBef>
                <a:spcPts val="0"/>
              </a:spcBef>
              <a:spcAft>
                <a:spcPts val="0"/>
              </a:spcAft>
              <a:buClr>
                <a:schemeClr val="dk2"/>
              </a:buClr>
              <a:buSzPts val="1200"/>
              <a:buFont typeface="Arial"/>
              <a:buChar char="●"/>
            </a:pPr>
            <a:r>
              <a:rPr b="0" i="0" lang="en-US" sz="1600" u="none" cap="none" strike="noStrike">
                <a:solidFill>
                  <a:schemeClr val="dk2"/>
                </a:solidFill>
                <a:latin typeface="Lato"/>
                <a:ea typeface="Lato"/>
                <a:cs typeface="Lato"/>
                <a:sym typeface="Lato"/>
              </a:rPr>
              <a:t>This includes supporting students to </a:t>
            </a:r>
            <a:r>
              <a:rPr b="1" i="0" lang="en-US" sz="1600" u="none" cap="none" strike="noStrike">
                <a:solidFill>
                  <a:schemeClr val="dk2"/>
                </a:solidFill>
                <a:latin typeface="Lato"/>
                <a:ea typeface="Lato"/>
                <a:cs typeface="Lato"/>
                <a:sym typeface="Lato"/>
              </a:rPr>
              <a:t>develop into responsible, resilient citizens </a:t>
            </a:r>
            <a:r>
              <a:rPr b="0" i="0" lang="en-US" sz="1600" u="none" cap="none" strike="noStrike">
                <a:solidFill>
                  <a:schemeClr val="dk2"/>
                </a:solidFill>
                <a:latin typeface="Lato"/>
                <a:ea typeface="Lato"/>
                <a:cs typeface="Lato"/>
                <a:sym typeface="Lato"/>
              </a:rPr>
              <a:t>who can not just cope in our changing world, but thrive, and support others, including future generations, to thrive alongside them. </a:t>
            </a:r>
            <a:endParaRPr b="0" i="0" sz="1400" u="none" cap="none" strike="noStrike">
              <a:solidFill>
                <a:srgbClr val="000000"/>
              </a:solidFill>
              <a:latin typeface="Arial"/>
              <a:ea typeface="Arial"/>
              <a:cs typeface="Arial"/>
              <a:sym typeface="Arial"/>
            </a:endParaRPr>
          </a:p>
          <a:p>
            <a:pPr indent="-228600" lvl="0" marL="457200" marR="0" rtl="0" algn="l">
              <a:lnSpc>
                <a:spcPct val="115000"/>
              </a:lnSpc>
              <a:spcBef>
                <a:spcPts val="0"/>
              </a:spcBef>
              <a:spcAft>
                <a:spcPts val="0"/>
              </a:spcAft>
              <a:buClr>
                <a:schemeClr val="dk2"/>
              </a:buClr>
              <a:buSzPts val="1200"/>
              <a:buFont typeface="Arial"/>
              <a:buNone/>
            </a:pPr>
            <a:r>
              <a:t/>
            </a:r>
            <a:endParaRPr b="0" i="0" sz="1400" u="none" cap="none" strike="noStrike">
              <a:solidFill>
                <a:schemeClr val="dk2"/>
              </a:solidFill>
              <a:latin typeface="Lato"/>
              <a:ea typeface="Lato"/>
              <a:cs typeface="Lato"/>
              <a:sym typeface="Lato"/>
            </a:endParaRPr>
          </a:p>
          <a:p>
            <a:pPr indent="-228600" lvl="0" marL="457200" marR="0" rtl="0" algn="l">
              <a:lnSpc>
                <a:spcPct val="115000"/>
              </a:lnSpc>
              <a:spcBef>
                <a:spcPts val="0"/>
              </a:spcBef>
              <a:spcAft>
                <a:spcPts val="0"/>
              </a:spcAft>
              <a:buClr>
                <a:schemeClr val="dk2"/>
              </a:buClr>
              <a:buSzPts val="1200"/>
              <a:buFont typeface="Arial"/>
              <a:buNone/>
            </a:pPr>
            <a:r>
              <a:t/>
            </a:r>
            <a:endParaRPr b="0" i="0" sz="1400" u="none" cap="none" strike="noStrike">
              <a:solidFill>
                <a:schemeClr val="dk2"/>
              </a:solidFill>
              <a:latin typeface="Lato"/>
              <a:ea typeface="Lato"/>
              <a:cs typeface="Lato"/>
              <a:sym typeface="Lato"/>
            </a:endParaRPr>
          </a:p>
          <a:p>
            <a:pPr indent="-228600" lvl="0" marL="457200" marR="0" rtl="0" algn="l">
              <a:lnSpc>
                <a:spcPct val="115000"/>
              </a:lnSpc>
              <a:spcBef>
                <a:spcPts val="0"/>
              </a:spcBef>
              <a:spcAft>
                <a:spcPts val="0"/>
              </a:spcAft>
              <a:buClr>
                <a:schemeClr val="dk2"/>
              </a:buClr>
              <a:buSzPts val="1200"/>
              <a:buFont typeface="Arial"/>
              <a:buNone/>
            </a:pPr>
            <a:r>
              <a:t/>
            </a:r>
            <a:endParaRPr b="0" i="0" sz="1400" u="none" cap="none" strike="noStrike">
              <a:solidFill>
                <a:schemeClr val="dk2"/>
              </a:solidFill>
              <a:latin typeface="Lato"/>
              <a:ea typeface="Lato"/>
              <a:cs typeface="Lato"/>
              <a:sym typeface="Lato"/>
            </a:endParaRPr>
          </a:p>
          <a:p>
            <a:pPr indent="-228600" lvl="0" marL="457200" marR="0" rtl="0" algn="l">
              <a:lnSpc>
                <a:spcPct val="115000"/>
              </a:lnSpc>
              <a:spcBef>
                <a:spcPts val="0"/>
              </a:spcBef>
              <a:spcAft>
                <a:spcPts val="0"/>
              </a:spcAft>
              <a:buClr>
                <a:schemeClr val="dk2"/>
              </a:buClr>
              <a:buSzPts val="1200"/>
              <a:buFont typeface="Arial"/>
              <a:buNone/>
            </a:pPr>
            <a:r>
              <a:t/>
            </a:r>
            <a:endParaRPr b="0" i="0" sz="1400" u="none" cap="none" strike="noStrike">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2"/>
          <p:cNvSpPr txBox="1"/>
          <p:nvPr>
            <p:ph type="title"/>
          </p:nvPr>
        </p:nvSpPr>
        <p:spPr>
          <a:xfrm>
            <a:off x="311700" y="555600"/>
            <a:ext cx="587089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Importance of [university name] taking sustainable action</a:t>
            </a:r>
            <a:endParaRPr/>
          </a:p>
        </p:txBody>
      </p:sp>
      <p:sp>
        <p:nvSpPr>
          <p:cNvPr id="156" name="Google Shape;156;p12"/>
          <p:cNvSpPr txBox="1"/>
          <p:nvPr>
            <p:ph idx="1" type="body"/>
          </p:nvPr>
        </p:nvSpPr>
        <p:spPr>
          <a:xfrm>
            <a:off x="311699" y="1389600"/>
            <a:ext cx="5870891" cy="3179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ph type="title"/>
          </p:nvPr>
        </p:nvSpPr>
        <p:spPr>
          <a:xfrm>
            <a:off x="490250" y="450150"/>
            <a:ext cx="7982208" cy="409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US"/>
              <a:t>‘Action is the antidote to despair’</a:t>
            </a:r>
            <a:br>
              <a:rPr lang="en-US"/>
            </a:br>
            <a:br>
              <a:rPr lang="en-US"/>
            </a:br>
            <a:r>
              <a:rPr lang="en-US"/>
              <a:t>Joan Boaz</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311700" y="555600"/>
            <a:ext cx="5870890" cy="7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t>Personal action vs. system change</a:t>
            </a:r>
            <a:endParaRPr/>
          </a:p>
        </p:txBody>
      </p:sp>
      <p:sp>
        <p:nvSpPr>
          <p:cNvPr id="167" name="Google Shape;167;p14"/>
          <p:cNvSpPr txBox="1"/>
          <p:nvPr>
            <p:ph idx="1" type="body"/>
          </p:nvPr>
        </p:nvSpPr>
        <p:spPr>
          <a:xfrm>
            <a:off x="4400672" y="2571750"/>
            <a:ext cx="2220262" cy="1605060"/>
          </a:xfrm>
          <a:prstGeom prst="rect">
            <a:avLst/>
          </a:prstGeom>
          <a:noFill/>
          <a:ln>
            <a:noFill/>
          </a:ln>
        </p:spPr>
        <p:txBody>
          <a:bodyPr anchorCtr="0" anchor="t" bIns="91425" lIns="91425" spcFirstLastPara="1" rIns="91425" wrap="square" tIns="91425">
            <a:noAutofit/>
          </a:bodyPr>
          <a:lstStyle/>
          <a:p>
            <a:pPr indent="0" lvl="0" marL="152400" rtl="0" algn="l">
              <a:lnSpc>
                <a:spcPct val="115000"/>
              </a:lnSpc>
              <a:spcBef>
                <a:spcPts val="0"/>
              </a:spcBef>
              <a:spcAft>
                <a:spcPts val="0"/>
              </a:spcAft>
              <a:buSzPts val="1200"/>
              <a:buNone/>
            </a:pPr>
            <a:r>
              <a:rPr lang="en-US" sz="1800"/>
              <a:t>What are their benefits?</a:t>
            </a:r>
            <a:endParaRPr sz="1800"/>
          </a:p>
        </p:txBody>
      </p:sp>
      <p:pic>
        <p:nvPicPr>
          <p:cNvPr descr="http://quotlr.com/images/quotes/its-the-little-things-citizens-do-thats-what-will-make-the-difference.png" id="168" name="Google Shape;168;p14"/>
          <p:cNvPicPr preferRelativeResize="0"/>
          <p:nvPr/>
        </p:nvPicPr>
        <p:blipFill rotWithShape="1">
          <a:blip r:embed="rId3">
            <a:alphaModFix/>
          </a:blip>
          <a:srcRect b="0" l="0" r="0" t="0"/>
          <a:stretch/>
        </p:blipFill>
        <p:spPr>
          <a:xfrm>
            <a:off x="420096" y="1107580"/>
            <a:ext cx="3739034" cy="1869517"/>
          </a:xfrm>
          <a:prstGeom prst="roundRect">
            <a:avLst>
              <a:gd fmla="val 16667" name="adj"/>
            </a:avLst>
          </a:prstGeom>
          <a:noFill/>
          <a:ln>
            <a:noFill/>
          </a:ln>
        </p:spPr>
      </p:pic>
      <p:pic>
        <p:nvPicPr>
          <p:cNvPr id="169" name="Google Shape;169;p14"/>
          <p:cNvPicPr preferRelativeResize="0"/>
          <p:nvPr/>
        </p:nvPicPr>
        <p:blipFill rotWithShape="1">
          <a:blip r:embed="rId4">
            <a:alphaModFix/>
          </a:blip>
          <a:srcRect b="0" l="0" r="0" t="0"/>
          <a:stretch/>
        </p:blipFill>
        <p:spPr>
          <a:xfrm>
            <a:off x="420096" y="3086058"/>
            <a:ext cx="3739034" cy="1899724"/>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5"/>
          <p:cNvSpPr txBox="1"/>
          <p:nvPr>
            <p:ph type="title"/>
          </p:nvPr>
        </p:nvSpPr>
        <p:spPr>
          <a:xfrm>
            <a:off x="311700" y="555600"/>
            <a:ext cx="587089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Personal action and systems change are connected</a:t>
            </a:r>
            <a:endParaRPr/>
          </a:p>
        </p:txBody>
      </p:sp>
      <p:sp>
        <p:nvSpPr>
          <p:cNvPr id="175" name="Google Shape;175;p15"/>
          <p:cNvSpPr txBox="1"/>
          <p:nvPr>
            <p:ph idx="1" type="body"/>
          </p:nvPr>
        </p:nvSpPr>
        <p:spPr>
          <a:xfrm>
            <a:off x="3110049" y="1389600"/>
            <a:ext cx="3815700" cy="3179400"/>
          </a:xfrm>
          <a:prstGeom prst="rect">
            <a:avLst/>
          </a:prstGeom>
          <a:noFill/>
          <a:ln>
            <a:noFill/>
          </a:ln>
        </p:spPr>
        <p:txBody>
          <a:bodyPr anchorCtr="0" anchor="t" bIns="91425" lIns="91425" spcFirstLastPara="1" rIns="91425" wrap="square" tIns="91425">
            <a:noAutofit/>
          </a:bodyPr>
          <a:lstStyle/>
          <a:p>
            <a:pPr indent="0" lvl="0" marL="152400" rtl="0" algn="l">
              <a:lnSpc>
                <a:spcPct val="115000"/>
              </a:lnSpc>
              <a:spcBef>
                <a:spcPts val="0"/>
              </a:spcBef>
              <a:spcAft>
                <a:spcPts val="0"/>
              </a:spcAft>
              <a:buSzPts val="1200"/>
              <a:buNone/>
            </a:pPr>
            <a:r>
              <a:rPr lang="en-US" sz="1800"/>
              <a:t>“The point is to create an opinion…you reduce your own carbon footprint and also send a signal to other people that the climate crisis is a real thing and that helps push a political movement.”</a:t>
            </a:r>
            <a:endParaRPr/>
          </a:p>
          <a:p>
            <a:pPr indent="0" lvl="0" marL="152400" rtl="0" algn="l">
              <a:lnSpc>
                <a:spcPct val="115000"/>
              </a:lnSpc>
              <a:spcBef>
                <a:spcPts val="0"/>
              </a:spcBef>
              <a:spcAft>
                <a:spcPts val="0"/>
              </a:spcAft>
              <a:buSzPts val="1200"/>
              <a:buNone/>
            </a:pPr>
            <a:r>
              <a:t/>
            </a:r>
            <a:endParaRPr sz="1800"/>
          </a:p>
          <a:p>
            <a:pPr indent="0" lvl="0" marL="152400" rtl="0" algn="l">
              <a:lnSpc>
                <a:spcPct val="115000"/>
              </a:lnSpc>
              <a:spcBef>
                <a:spcPts val="0"/>
              </a:spcBef>
              <a:spcAft>
                <a:spcPts val="0"/>
              </a:spcAft>
              <a:buSzPts val="1200"/>
              <a:buNone/>
            </a:pPr>
            <a:r>
              <a:rPr lang="en-US" sz="1800"/>
              <a:t>Greta Thunberg</a:t>
            </a:r>
            <a:endParaRPr/>
          </a:p>
          <a:p>
            <a:pPr indent="0" lvl="0" marL="152400" rtl="0" algn="l">
              <a:lnSpc>
                <a:spcPct val="115000"/>
              </a:lnSpc>
              <a:spcBef>
                <a:spcPts val="0"/>
              </a:spcBef>
              <a:spcAft>
                <a:spcPts val="0"/>
              </a:spcAft>
              <a:buSzPts val="1200"/>
              <a:buNone/>
            </a:pPr>
            <a:r>
              <a:t/>
            </a:r>
            <a:endParaRPr sz="1800"/>
          </a:p>
          <a:p>
            <a:pPr indent="0" lvl="0" marL="152400" rtl="0" algn="l">
              <a:lnSpc>
                <a:spcPct val="115000"/>
              </a:lnSpc>
              <a:spcBef>
                <a:spcPts val="0"/>
              </a:spcBef>
              <a:spcAft>
                <a:spcPts val="0"/>
              </a:spcAft>
              <a:buSzPts val="1200"/>
              <a:buNone/>
            </a:pPr>
            <a:r>
              <a:t/>
            </a:r>
            <a:endParaRPr sz="1800"/>
          </a:p>
        </p:txBody>
      </p:sp>
      <p:pic>
        <p:nvPicPr>
          <p:cNvPr descr="Greta Thunberg emerged from five decades of environmental youth activism in  Sweden" id="176" name="Google Shape;176;p15"/>
          <p:cNvPicPr preferRelativeResize="0"/>
          <p:nvPr/>
        </p:nvPicPr>
        <p:blipFill rotWithShape="1">
          <a:blip r:embed="rId3">
            <a:alphaModFix/>
          </a:blip>
          <a:srcRect b="0" l="0" r="0" t="0"/>
          <a:stretch/>
        </p:blipFill>
        <p:spPr>
          <a:xfrm>
            <a:off x="477224" y="1489137"/>
            <a:ext cx="2532240" cy="2532240"/>
          </a:xfrm>
          <a:prstGeom prst="rect">
            <a:avLst/>
          </a:prstGeom>
          <a:noFill/>
          <a:ln>
            <a:noFill/>
          </a:ln>
        </p:spPr>
      </p:pic>
      <p:sp>
        <p:nvSpPr>
          <p:cNvPr id="177" name="Google Shape;177;p15"/>
          <p:cNvSpPr txBox="1"/>
          <p:nvPr/>
        </p:nvSpPr>
        <p:spPr>
          <a:xfrm>
            <a:off x="477228" y="4021375"/>
            <a:ext cx="2532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Lato"/>
                <a:ea typeface="Lato"/>
                <a:cs typeface="Lato"/>
                <a:sym typeface="Lato"/>
              </a:rPr>
              <a:t>Greta Thunberg in Berlin, September 2021. Clemens Bilan / EPA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idx="1" type="body"/>
          </p:nvPr>
        </p:nvSpPr>
        <p:spPr>
          <a:xfrm>
            <a:off x="1572599" y="4286516"/>
            <a:ext cx="5998800" cy="60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800"/>
              <a:buNone/>
            </a:pPr>
            <a:r>
              <a:rPr lang="en-US" u="sng">
                <a:solidFill>
                  <a:schemeClr val="hlink"/>
                </a:solidFill>
                <a:hlinkClick r:id="rId3"/>
              </a:rPr>
              <a:t>https://www.youtube.com/watch?v=S45266oIm58</a:t>
            </a:r>
            <a:endParaRPr/>
          </a:p>
        </p:txBody>
      </p:sp>
      <p:pic>
        <p:nvPicPr>
          <p:cNvPr id="183" name="Google Shape;183;p16"/>
          <p:cNvPicPr preferRelativeResize="0"/>
          <p:nvPr/>
        </p:nvPicPr>
        <p:blipFill rotWithShape="1">
          <a:blip r:embed="rId4">
            <a:alphaModFix/>
          </a:blip>
          <a:srcRect b="0" l="0" r="0" t="0"/>
          <a:stretch/>
        </p:blipFill>
        <p:spPr>
          <a:xfrm rot="10800000">
            <a:off x="0" y="90978"/>
            <a:ext cx="9144000" cy="1546313"/>
          </a:xfrm>
          <a:prstGeom prst="rect">
            <a:avLst/>
          </a:prstGeom>
          <a:noFill/>
          <a:ln>
            <a:noFill/>
          </a:ln>
        </p:spPr>
      </p:pic>
      <p:pic>
        <p:nvPicPr>
          <p:cNvPr id="184" name="Google Shape;184;p16"/>
          <p:cNvPicPr preferRelativeResize="0"/>
          <p:nvPr/>
        </p:nvPicPr>
        <p:blipFill rotWithShape="1">
          <a:blip r:embed="rId5">
            <a:alphaModFix/>
          </a:blip>
          <a:srcRect b="0" l="0" r="0" t="0"/>
          <a:stretch/>
        </p:blipFill>
        <p:spPr>
          <a:xfrm>
            <a:off x="2488063" y="1509391"/>
            <a:ext cx="4167866" cy="23444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4978892" y="2040441"/>
            <a:ext cx="3844487"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US"/>
              <a:t>Taking personal action</a:t>
            </a:r>
            <a:endParaRPr/>
          </a:p>
        </p:txBody>
      </p:sp>
      <p:pic>
        <p:nvPicPr>
          <p:cNvPr id="190" name="Google Shape;190;p19"/>
          <p:cNvPicPr preferRelativeResize="0"/>
          <p:nvPr/>
        </p:nvPicPr>
        <p:blipFill rotWithShape="1">
          <a:blip r:embed="rId3">
            <a:alphaModFix/>
          </a:blip>
          <a:srcRect b="0" l="0" r="0" t="0"/>
          <a:stretch/>
        </p:blipFill>
        <p:spPr>
          <a:xfrm rot="-5400000">
            <a:off x="1962938" y="2130295"/>
            <a:ext cx="5143500" cy="882911"/>
          </a:xfrm>
          <a:prstGeom prst="rect">
            <a:avLst/>
          </a:prstGeom>
          <a:noFill/>
          <a:ln>
            <a:noFill/>
          </a:ln>
        </p:spPr>
      </p:pic>
      <p:pic>
        <p:nvPicPr>
          <p:cNvPr id="191" name="Google Shape;191;p19"/>
          <p:cNvPicPr preferRelativeResize="0"/>
          <p:nvPr/>
        </p:nvPicPr>
        <p:blipFill rotWithShape="1">
          <a:blip r:embed="rId4">
            <a:alphaModFix/>
          </a:blip>
          <a:srcRect b="0" l="0" r="0" t="2975"/>
          <a:stretch/>
        </p:blipFill>
        <p:spPr>
          <a:xfrm>
            <a:off x="320621" y="753532"/>
            <a:ext cx="3202835" cy="33688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228600" y="410820"/>
            <a:ext cx="6707844" cy="7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t>When on Erasmus mobility, there are many actions you can take to be more sustainable and reduce your negative environmental impact</a:t>
            </a:r>
            <a:endParaRPr/>
          </a:p>
        </p:txBody>
      </p:sp>
      <p:sp>
        <p:nvSpPr>
          <p:cNvPr id="197" name="Google Shape;197;p20"/>
          <p:cNvSpPr txBox="1"/>
          <p:nvPr>
            <p:ph idx="1" type="body"/>
          </p:nvPr>
        </p:nvSpPr>
        <p:spPr>
          <a:xfrm>
            <a:off x="228600" y="2093625"/>
            <a:ext cx="6595533" cy="1605060"/>
          </a:xfrm>
          <a:prstGeom prst="rect">
            <a:avLst/>
          </a:prstGeom>
          <a:noFill/>
          <a:ln>
            <a:noFill/>
          </a:ln>
        </p:spPr>
        <p:txBody>
          <a:bodyPr anchorCtr="0" anchor="t" bIns="91425" lIns="91425" spcFirstLastPara="1" rIns="91425" wrap="square" tIns="91425">
            <a:noAutofit/>
          </a:bodyPr>
          <a:lstStyle/>
          <a:p>
            <a:pPr indent="0" lvl="0" marL="152400" rtl="0" algn="l">
              <a:lnSpc>
                <a:spcPct val="115000"/>
              </a:lnSpc>
              <a:spcBef>
                <a:spcPts val="0"/>
              </a:spcBef>
              <a:spcAft>
                <a:spcPts val="0"/>
              </a:spcAft>
              <a:buSzPts val="1200"/>
              <a:buNone/>
            </a:pPr>
            <a:r>
              <a:rPr lang="en-US" sz="1600"/>
              <a:t>During today’s training, we will focus on 4 main areas:</a:t>
            </a:r>
            <a:endParaRPr/>
          </a:p>
          <a:p>
            <a:pPr indent="0" lvl="0" marL="152400" rtl="0" algn="l">
              <a:lnSpc>
                <a:spcPct val="115000"/>
              </a:lnSpc>
              <a:spcBef>
                <a:spcPts val="0"/>
              </a:spcBef>
              <a:spcAft>
                <a:spcPts val="0"/>
              </a:spcAft>
              <a:buSzPts val="1200"/>
              <a:buNone/>
            </a:pPr>
            <a:r>
              <a:t/>
            </a:r>
            <a:endParaRPr sz="1600"/>
          </a:p>
          <a:p>
            <a:pPr indent="-304800" lvl="0" marL="457200" rtl="0" algn="l">
              <a:lnSpc>
                <a:spcPct val="115000"/>
              </a:lnSpc>
              <a:spcBef>
                <a:spcPts val="0"/>
              </a:spcBef>
              <a:spcAft>
                <a:spcPts val="0"/>
              </a:spcAft>
              <a:buSzPts val="1200"/>
              <a:buChar char="●"/>
            </a:pPr>
            <a:r>
              <a:rPr lang="en-US" sz="1600"/>
              <a:t>Travel choices</a:t>
            </a:r>
            <a:endParaRPr/>
          </a:p>
          <a:p>
            <a:pPr indent="-304800" lvl="0" marL="457200" rtl="0" algn="l">
              <a:lnSpc>
                <a:spcPct val="115000"/>
              </a:lnSpc>
              <a:spcBef>
                <a:spcPts val="0"/>
              </a:spcBef>
              <a:spcAft>
                <a:spcPts val="0"/>
              </a:spcAft>
              <a:buSzPts val="1200"/>
              <a:buChar char="●"/>
            </a:pPr>
            <a:r>
              <a:rPr lang="en-US" sz="1600"/>
              <a:t>Buying (or not!) choices</a:t>
            </a:r>
            <a:endParaRPr/>
          </a:p>
          <a:p>
            <a:pPr indent="-304800" lvl="0" marL="457200" rtl="0" algn="l">
              <a:lnSpc>
                <a:spcPct val="115000"/>
              </a:lnSpc>
              <a:spcBef>
                <a:spcPts val="0"/>
              </a:spcBef>
              <a:spcAft>
                <a:spcPts val="0"/>
              </a:spcAft>
              <a:buSzPts val="1200"/>
              <a:buChar char="●"/>
            </a:pPr>
            <a:r>
              <a:rPr lang="en-US" sz="1600"/>
              <a:t>Energy usage</a:t>
            </a:r>
            <a:endParaRPr/>
          </a:p>
          <a:p>
            <a:pPr indent="-304800" lvl="0" marL="457200" rtl="0" algn="l">
              <a:lnSpc>
                <a:spcPct val="115000"/>
              </a:lnSpc>
              <a:spcBef>
                <a:spcPts val="0"/>
              </a:spcBef>
              <a:spcAft>
                <a:spcPts val="0"/>
              </a:spcAft>
              <a:buSzPts val="1200"/>
              <a:buChar char="●"/>
            </a:pPr>
            <a:r>
              <a:rPr lang="en-US" sz="1600"/>
              <a:t>Recycling and waste management</a:t>
            </a:r>
            <a:endParaRPr/>
          </a:p>
          <a:p>
            <a:pPr indent="-228600" lvl="0" marL="457200" rtl="0" algn="l">
              <a:lnSpc>
                <a:spcPct val="115000"/>
              </a:lnSpc>
              <a:spcBef>
                <a:spcPts val="0"/>
              </a:spcBef>
              <a:spcAft>
                <a:spcPts val="0"/>
              </a:spcAft>
              <a:buSzPts val="1200"/>
              <a:buNone/>
            </a:pPr>
            <a:r>
              <a:t/>
            </a:r>
            <a:endParaRPr sz="1600"/>
          </a:p>
          <a:p>
            <a:pPr indent="0" lvl="0" marL="152400" rtl="0" algn="l">
              <a:lnSpc>
                <a:spcPct val="115000"/>
              </a:lnSpc>
              <a:spcBef>
                <a:spcPts val="0"/>
              </a:spcBef>
              <a:spcAft>
                <a:spcPts val="0"/>
              </a:spcAft>
              <a:buSzPts val="1200"/>
              <a:buNone/>
            </a:pPr>
            <a:r>
              <a:rPr lang="en-US" sz="1600"/>
              <a:t>Our suggestions are not exhaustive, they are there for you to consider your actions and give you some food for thought</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ph type="title"/>
          </p:nvPr>
        </p:nvSpPr>
        <p:spPr>
          <a:xfrm>
            <a:off x="4976144" y="1540908"/>
            <a:ext cx="3844487"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US"/>
              <a:t>Travel</a:t>
            </a:r>
            <a:endParaRPr/>
          </a:p>
        </p:txBody>
      </p:sp>
      <p:pic>
        <p:nvPicPr>
          <p:cNvPr id="203" name="Google Shape;203;p21"/>
          <p:cNvPicPr preferRelativeResize="0"/>
          <p:nvPr/>
        </p:nvPicPr>
        <p:blipFill rotWithShape="1">
          <a:blip r:embed="rId3">
            <a:alphaModFix/>
          </a:blip>
          <a:srcRect b="0" l="0" r="0" t="0"/>
          <a:stretch/>
        </p:blipFill>
        <p:spPr>
          <a:xfrm rot="-5400000">
            <a:off x="1962938" y="2130295"/>
            <a:ext cx="5143500" cy="882911"/>
          </a:xfrm>
          <a:prstGeom prst="rect">
            <a:avLst/>
          </a:prstGeom>
          <a:noFill/>
          <a:ln>
            <a:noFill/>
          </a:ln>
        </p:spPr>
      </p:pic>
      <p:pic>
        <p:nvPicPr>
          <p:cNvPr id="204" name="Google Shape;204;p21"/>
          <p:cNvPicPr preferRelativeResize="0"/>
          <p:nvPr/>
        </p:nvPicPr>
        <p:blipFill rotWithShape="1">
          <a:blip r:embed="rId4">
            <a:alphaModFix/>
          </a:blip>
          <a:srcRect b="0" l="0" r="0" t="0"/>
          <a:stretch/>
        </p:blipFill>
        <p:spPr>
          <a:xfrm>
            <a:off x="363756" y="1120139"/>
            <a:ext cx="3632547" cy="2418927"/>
          </a:xfrm>
          <a:prstGeom prst="rect">
            <a:avLst/>
          </a:prstGeom>
          <a:noFill/>
          <a:ln>
            <a:noFill/>
          </a:ln>
        </p:spPr>
      </p:pic>
      <p:pic>
        <p:nvPicPr>
          <p:cNvPr id="205" name="Google Shape;205;p21"/>
          <p:cNvPicPr preferRelativeResize="0"/>
          <p:nvPr/>
        </p:nvPicPr>
        <p:blipFill rotWithShape="1">
          <a:blip r:embed="rId5">
            <a:alphaModFix/>
          </a:blip>
          <a:srcRect b="0" l="0" r="0" t="0"/>
          <a:stretch/>
        </p:blipFill>
        <p:spPr>
          <a:xfrm>
            <a:off x="248744" y="3158067"/>
            <a:ext cx="1351455" cy="5730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250750" y="1638850"/>
            <a:ext cx="8520600" cy="3384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a:t>By the end of this session, you will</a:t>
            </a:r>
            <a:r>
              <a:rPr lang="en-US"/>
              <a:t>:</a:t>
            </a:r>
            <a:br>
              <a:rPr lang="en-US"/>
            </a:br>
            <a:br>
              <a:rPr lang="en-US"/>
            </a:br>
            <a:r>
              <a:rPr lang="en-US" sz="1800"/>
              <a:t>1. Understand the </a:t>
            </a:r>
            <a:r>
              <a:rPr b="1" lang="en-US" sz="1800"/>
              <a:t>environmental impact</a:t>
            </a:r>
            <a:r>
              <a:rPr lang="en-US" sz="1800"/>
              <a:t> of your lifestyle</a:t>
            </a:r>
            <a:br>
              <a:rPr lang="en-US" sz="1800"/>
            </a:br>
            <a:r>
              <a:rPr lang="en-US" sz="1800"/>
              <a:t>2. Gain a good level of understanding of </a:t>
            </a:r>
            <a:r>
              <a:rPr b="1" lang="en-US" sz="1800"/>
              <a:t>actions that you can take</a:t>
            </a:r>
            <a:r>
              <a:rPr lang="en-US" sz="1800"/>
              <a:t> to be more environmentally sustainable when undertaking mobility</a:t>
            </a:r>
            <a:br>
              <a:rPr lang="en-US" sz="1800"/>
            </a:br>
            <a:r>
              <a:rPr lang="en-US" sz="1800"/>
              <a:t>3. </a:t>
            </a:r>
            <a:r>
              <a:rPr b="1" lang="en-US" sz="1800"/>
              <a:t>Build confidence</a:t>
            </a:r>
            <a:r>
              <a:rPr lang="en-US" sz="1800"/>
              <a:t> in communicating sustainability actions and behaviours to your friends and peers when on mobility</a:t>
            </a:r>
            <a:endParaRPr sz="1800"/>
          </a:p>
          <a:p>
            <a:pPr indent="0" lvl="0" marL="0" rtl="0" algn="l">
              <a:lnSpc>
                <a:spcPct val="100000"/>
              </a:lnSpc>
              <a:spcBef>
                <a:spcPts val="0"/>
              </a:spcBef>
              <a:spcAft>
                <a:spcPts val="0"/>
              </a:spcAft>
              <a:buSzPts val="3600"/>
              <a:buNone/>
            </a:pPr>
            <a:r>
              <a:rPr lang="en-US" sz="1800"/>
              <a:t>4. Be able to have a</a:t>
            </a:r>
            <a:r>
              <a:rPr b="1" lang="en-US" sz="1800"/>
              <a:t> positive impact</a:t>
            </a:r>
            <a:r>
              <a:rPr lang="en-US" sz="1800"/>
              <a:t> on the community through increased sustainability literacy</a:t>
            </a:r>
            <a:br>
              <a:rPr lang="en-US" sz="1800"/>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2"/>
          <p:cNvSpPr txBox="1"/>
          <p:nvPr>
            <p:ph type="title"/>
          </p:nvPr>
        </p:nvSpPr>
        <p:spPr>
          <a:xfrm>
            <a:off x="311700" y="555600"/>
            <a:ext cx="587089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sp>
        <p:nvSpPr>
          <p:cNvPr id="211" name="Google Shape;211;p22"/>
          <p:cNvSpPr txBox="1"/>
          <p:nvPr>
            <p:ph idx="1" type="body"/>
          </p:nvPr>
        </p:nvSpPr>
        <p:spPr>
          <a:xfrm>
            <a:off x="311699" y="1389600"/>
            <a:ext cx="5870891" cy="3179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200"/>
              <a:buNone/>
            </a:pPr>
            <a:r>
              <a:t/>
            </a:r>
            <a:endParaRPr/>
          </a:p>
        </p:txBody>
      </p:sp>
      <p:pic>
        <p:nvPicPr>
          <p:cNvPr id="212" name="Google Shape;212;p22"/>
          <p:cNvPicPr preferRelativeResize="0"/>
          <p:nvPr/>
        </p:nvPicPr>
        <p:blipFill rotWithShape="1">
          <a:blip r:embed="rId3">
            <a:alphaModFix/>
          </a:blip>
          <a:srcRect b="0" l="0" r="0" t="0"/>
          <a:stretch/>
        </p:blipFill>
        <p:spPr>
          <a:xfrm>
            <a:off x="0" y="347388"/>
            <a:ext cx="9766616" cy="46148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3"/>
          <p:cNvPicPr preferRelativeResize="0"/>
          <p:nvPr/>
        </p:nvPicPr>
        <p:blipFill rotWithShape="1">
          <a:blip r:embed="rId3">
            <a:alphaModFix/>
          </a:blip>
          <a:srcRect b="12443" l="0" r="0" t="1480"/>
          <a:stretch/>
        </p:blipFill>
        <p:spPr>
          <a:xfrm>
            <a:off x="311699" y="296333"/>
            <a:ext cx="5289001" cy="46304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4"/>
          <p:cNvSpPr txBox="1"/>
          <p:nvPr>
            <p:ph type="title"/>
          </p:nvPr>
        </p:nvSpPr>
        <p:spPr>
          <a:xfrm>
            <a:off x="311700" y="555600"/>
            <a:ext cx="587089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What does your relationship to air travel look like?</a:t>
            </a:r>
            <a:endParaRPr/>
          </a:p>
        </p:txBody>
      </p:sp>
      <p:sp>
        <p:nvSpPr>
          <p:cNvPr id="223" name="Google Shape;223;p24"/>
          <p:cNvSpPr txBox="1"/>
          <p:nvPr>
            <p:ph idx="1" type="body"/>
          </p:nvPr>
        </p:nvSpPr>
        <p:spPr>
          <a:xfrm>
            <a:off x="311699" y="1389600"/>
            <a:ext cx="5870891" cy="3179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en-US" sz="1600"/>
              <a:t>Do you fly for work?</a:t>
            </a:r>
            <a:endParaRPr/>
          </a:p>
          <a:p>
            <a:pPr indent="-304800" lvl="0" marL="457200" rtl="0" algn="l">
              <a:lnSpc>
                <a:spcPct val="115000"/>
              </a:lnSpc>
              <a:spcBef>
                <a:spcPts val="0"/>
              </a:spcBef>
              <a:spcAft>
                <a:spcPts val="0"/>
              </a:spcAft>
              <a:buSzPts val="1200"/>
              <a:buChar char="●"/>
            </a:pPr>
            <a:r>
              <a:rPr lang="en-US" sz="1600"/>
              <a:t>Do you fly to see family? </a:t>
            </a:r>
            <a:endParaRPr/>
          </a:p>
          <a:p>
            <a:pPr indent="-304800" lvl="0" marL="457200" rtl="0" algn="l">
              <a:lnSpc>
                <a:spcPct val="115000"/>
              </a:lnSpc>
              <a:spcBef>
                <a:spcPts val="0"/>
              </a:spcBef>
              <a:spcAft>
                <a:spcPts val="0"/>
              </a:spcAft>
              <a:buSzPts val="1200"/>
              <a:buChar char="●"/>
            </a:pPr>
            <a:r>
              <a:rPr lang="en-US" sz="1600"/>
              <a:t>Do you fly to explore the world?</a:t>
            </a:r>
            <a:endParaRPr/>
          </a:p>
          <a:p>
            <a:pPr indent="-304800" lvl="0" marL="457200" rtl="0" algn="l">
              <a:lnSpc>
                <a:spcPct val="115000"/>
              </a:lnSpc>
              <a:spcBef>
                <a:spcPts val="0"/>
              </a:spcBef>
              <a:spcAft>
                <a:spcPts val="0"/>
              </a:spcAft>
              <a:buSzPts val="1200"/>
              <a:buChar char="●"/>
            </a:pPr>
            <a:r>
              <a:rPr lang="en-US" sz="1600"/>
              <a:t>What benefits does air travel give you? </a:t>
            </a:r>
            <a:endParaRPr/>
          </a:p>
          <a:p>
            <a:pPr indent="-304800" lvl="0" marL="457200" rtl="0" algn="l">
              <a:lnSpc>
                <a:spcPct val="115000"/>
              </a:lnSpc>
              <a:spcBef>
                <a:spcPts val="0"/>
              </a:spcBef>
              <a:spcAft>
                <a:spcPts val="0"/>
              </a:spcAft>
              <a:buSzPts val="1200"/>
              <a:buChar char="●"/>
            </a:pPr>
            <a:r>
              <a:rPr lang="en-US" sz="1600"/>
              <a:t>Is air travel your first choice of mode of transport?</a:t>
            </a:r>
            <a:endParaRPr/>
          </a:p>
          <a:p>
            <a:pPr indent="-304800" lvl="0" marL="457200" rtl="0" algn="l">
              <a:lnSpc>
                <a:spcPct val="115000"/>
              </a:lnSpc>
              <a:spcBef>
                <a:spcPts val="0"/>
              </a:spcBef>
              <a:spcAft>
                <a:spcPts val="0"/>
              </a:spcAft>
              <a:buSzPts val="1200"/>
              <a:buChar char="●"/>
            </a:pPr>
            <a:r>
              <a:rPr lang="en-US" sz="1600"/>
              <a:t>How does air travel make you feel?</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311700" y="555600"/>
            <a:ext cx="5870890" cy="7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t>Air travel has big environmental impacts</a:t>
            </a:r>
            <a:endParaRPr/>
          </a:p>
        </p:txBody>
      </p:sp>
      <p:sp>
        <p:nvSpPr>
          <p:cNvPr id="229" name="Google Shape;229;p25"/>
          <p:cNvSpPr txBox="1"/>
          <p:nvPr>
            <p:ph idx="1" type="body"/>
          </p:nvPr>
        </p:nvSpPr>
        <p:spPr>
          <a:xfrm>
            <a:off x="311699" y="1389600"/>
            <a:ext cx="6332382" cy="3179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en-US" sz="1600"/>
              <a:t>Air travel is a carbon intensive form of travel </a:t>
            </a:r>
            <a:br>
              <a:rPr lang="en-US" sz="1600"/>
            </a:br>
            <a:endParaRPr sz="1600"/>
          </a:p>
          <a:p>
            <a:pPr indent="-304800" lvl="0" marL="457200" rtl="0" algn="l">
              <a:lnSpc>
                <a:spcPct val="115000"/>
              </a:lnSpc>
              <a:spcBef>
                <a:spcPts val="0"/>
              </a:spcBef>
              <a:spcAft>
                <a:spcPts val="0"/>
              </a:spcAft>
              <a:buSzPts val="1200"/>
              <a:buChar char="●"/>
            </a:pPr>
            <a:r>
              <a:rPr lang="en-US" sz="1600"/>
              <a:t>Demand is expected to rise if we remain doing “business as usual”</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Double from 2016 to 2035 </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If left unchecked, what percentage of our global carbon emissions will air travel account for by 2050? </a:t>
            </a:r>
            <a:br>
              <a:rPr lang="en-US" sz="1600">
                <a:latin typeface="Lato"/>
                <a:ea typeface="Lato"/>
                <a:cs typeface="Lato"/>
                <a:sym typeface="Lato"/>
              </a:rPr>
            </a:br>
            <a:endParaRPr sz="1600">
              <a:latin typeface="Lato"/>
              <a:ea typeface="Lato"/>
              <a:cs typeface="Lato"/>
              <a:sym typeface="Lato"/>
            </a:endParaRPr>
          </a:p>
          <a:p>
            <a:pPr indent="-304800" lvl="0" marL="457200" rtl="0" algn="l">
              <a:lnSpc>
                <a:spcPct val="115000"/>
              </a:lnSpc>
              <a:spcBef>
                <a:spcPts val="0"/>
              </a:spcBef>
              <a:spcAft>
                <a:spcPts val="0"/>
              </a:spcAft>
              <a:buSzPts val="1200"/>
              <a:buChar char="●"/>
            </a:pPr>
            <a:r>
              <a:rPr lang="en-US" sz="1600"/>
              <a:t>Technological fixes are tricky </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Carbon offsetting</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Biofuels</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Batteries </a:t>
            </a:r>
            <a:br>
              <a:rPr lang="en-US" sz="1600">
                <a:latin typeface="Lato"/>
                <a:ea typeface="Lato"/>
                <a:cs typeface="Lato"/>
                <a:sym typeface="Lato"/>
              </a:rPr>
            </a:br>
            <a:endParaRPr sz="1600">
              <a:latin typeface="Lato"/>
              <a:ea typeface="Lato"/>
              <a:cs typeface="Lato"/>
              <a:sym typeface="Lato"/>
            </a:endParaRPr>
          </a:p>
          <a:p>
            <a:pPr indent="-228600" lvl="0" marL="457200" rtl="0" algn="l">
              <a:lnSpc>
                <a:spcPct val="115000"/>
              </a:lnSpc>
              <a:spcBef>
                <a:spcPts val="0"/>
              </a:spcBef>
              <a:spcAft>
                <a:spcPts val="0"/>
              </a:spcAft>
              <a:buSzPts val="1200"/>
              <a:buNone/>
            </a:pPr>
            <a:r>
              <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26"/>
          <p:cNvPicPr preferRelativeResize="0"/>
          <p:nvPr/>
        </p:nvPicPr>
        <p:blipFill rotWithShape="1">
          <a:blip r:embed="rId3">
            <a:alphaModFix/>
          </a:blip>
          <a:srcRect b="0" l="0" r="0" t="0"/>
          <a:stretch/>
        </p:blipFill>
        <p:spPr>
          <a:xfrm>
            <a:off x="0" y="3802625"/>
            <a:ext cx="9144001" cy="1546313"/>
          </a:xfrm>
          <a:prstGeom prst="rect">
            <a:avLst/>
          </a:prstGeom>
          <a:noFill/>
          <a:ln>
            <a:noFill/>
          </a:ln>
        </p:spPr>
      </p:pic>
      <p:pic>
        <p:nvPicPr>
          <p:cNvPr descr="https://stay-grounded.org/wp-content/uploads/2020/06/Climate-impact-comparison_1024x512.png" id="235" name="Google Shape;235;p26"/>
          <p:cNvPicPr preferRelativeResize="0"/>
          <p:nvPr/>
        </p:nvPicPr>
        <p:blipFill rotWithShape="1">
          <a:blip r:embed="rId4">
            <a:alphaModFix/>
          </a:blip>
          <a:srcRect b="0" l="3741" r="3438" t="0"/>
          <a:stretch/>
        </p:blipFill>
        <p:spPr>
          <a:xfrm>
            <a:off x="681503" y="748032"/>
            <a:ext cx="7898440" cy="43954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5"/>
                                        </p:tgtEl>
                                      </p:cBhvr>
                                    </p:animEffect>
                                    <p:set>
                                      <p:cBhvr>
                                        <p:cTn dur="1" fill="hold">
                                          <p:stCondLst>
                                            <p:cond delay="500"/>
                                          </p:stCondLst>
                                        </p:cTn>
                                        <p:tgtEl>
                                          <p:spTgt spid="2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nvSpPr>
        <p:spPr>
          <a:xfrm>
            <a:off x="3687775" y="2063838"/>
            <a:ext cx="3000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Lato"/>
                <a:ea typeface="Lato"/>
                <a:cs typeface="Lato"/>
                <a:sym typeface="Lato"/>
              </a:rPr>
              <a:t>Work out </a:t>
            </a:r>
            <a:r>
              <a:rPr b="0" i="0" lang="en-US" sz="1800" u="sng" cap="none" strike="noStrike">
                <a:solidFill>
                  <a:srgbClr val="1155CC"/>
                </a:solidFill>
                <a:latin typeface="Lato"/>
                <a:ea typeface="Lato"/>
                <a:cs typeface="Lato"/>
                <a:sym typeface="Lato"/>
                <a:hlinkClick r:id="rId3">
                  <a:extLst>
                    <a:ext uri="{A12FA001-AC4F-418D-AE19-62706E023703}">
                      <ahyp:hlinkClr val="tx"/>
                    </a:ext>
                  </a:extLst>
                </a:hlinkClick>
              </a:rPr>
              <a:t>the carbon footprint </a:t>
            </a:r>
            <a:r>
              <a:rPr b="0" i="0" lang="en-US" sz="1800" u="none" cap="none" strike="noStrike">
                <a:solidFill>
                  <a:schemeClr val="dk1"/>
                </a:solidFill>
                <a:latin typeface="Lato"/>
                <a:ea typeface="Lato"/>
                <a:cs typeface="Lato"/>
                <a:sym typeface="Lato"/>
              </a:rPr>
              <a:t>of the journey to your Erasmus destination </a:t>
            </a:r>
            <a:endParaRPr b="0" i="0" sz="2200" u="none" cap="none" strike="noStrike">
              <a:solidFill>
                <a:srgbClr val="000000"/>
              </a:solidFill>
              <a:latin typeface="Lato"/>
              <a:ea typeface="Lato"/>
              <a:cs typeface="Lato"/>
              <a:sym typeface="Lato"/>
            </a:endParaRPr>
          </a:p>
        </p:txBody>
      </p:sp>
      <p:pic>
        <p:nvPicPr>
          <p:cNvPr id="241" name="Google Shape;241;p27"/>
          <p:cNvPicPr preferRelativeResize="0"/>
          <p:nvPr/>
        </p:nvPicPr>
        <p:blipFill>
          <a:blip r:embed="rId4">
            <a:alphaModFix/>
          </a:blip>
          <a:stretch>
            <a:fillRect/>
          </a:stretch>
        </p:blipFill>
        <p:spPr>
          <a:xfrm>
            <a:off x="996325" y="1258675"/>
            <a:ext cx="2402625" cy="2402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0f56157332_0_8"/>
          <p:cNvSpPr txBox="1"/>
          <p:nvPr>
            <p:ph type="title"/>
          </p:nvPr>
        </p:nvSpPr>
        <p:spPr>
          <a:xfrm>
            <a:off x="311700" y="555600"/>
            <a:ext cx="5871000" cy="7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t>Travelling better</a:t>
            </a:r>
            <a:endParaRPr/>
          </a:p>
        </p:txBody>
      </p:sp>
      <p:sp>
        <p:nvSpPr>
          <p:cNvPr id="247" name="Google Shape;247;g10f56157332_0_8"/>
          <p:cNvSpPr txBox="1"/>
          <p:nvPr>
            <p:ph idx="1" type="body"/>
          </p:nvPr>
        </p:nvSpPr>
        <p:spPr>
          <a:xfrm>
            <a:off x="311700" y="1284867"/>
            <a:ext cx="6436200" cy="31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b="1" lang="en-US" sz="1600"/>
              <a:t>Prioritise active and collective ground travel </a:t>
            </a:r>
            <a:endParaRPr/>
          </a:p>
          <a:p>
            <a:pPr indent="-342900" lvl="1" marL="800100" rtl="0" algn="l">
              <a:lnSpc>
                <a:spcPct val="115000"/>
              </a:lnSpc>
              <a:spcBef>
                <a:spcPts val="1600"/>
              </a:spcBef>
              <a:spcAft>
                <a:spcPts val="0"/>
              </a:spcAft>
              <a:buSzPts val="1200"/>
              <a:buFont typeface="Arial"/>
              <a:buChar char="•"/>
            </a:pPr>
            <a:r>
              <a:rPr lang="en-US" sz="1600">
                <a:latin typeface="Lato"/>
                <a:ea typeface="Lato"/>
                <a:cs typeface="Lato"/>
                <a:sym typeface="Lato"/>
              </a:rPr>
              <a:t>Depending on where you’re located, train journeys may be faster!</a:t>
            </a:r>
            <a:endParaRPr/>
          </a:p>
          <a:p>
            <a:pPr indent="-342900" lvl="1" marL="800100" rtl="0" algn="l">
              <a:lnSpc>
                <a:spcPct val="115000"/>
              </a:lnSpc>
              <a:spcBef>
                <a:spcPts val="1600"/>
              </a:spcBef>
              <a:spcAft>
                <a:spcPts val="0"/>
              </a:spcAft>
              <a:buSzPts val="1200"/>
              <a:buFont typeface="Arial"/>
              <a:buChar char="•"/>
            </a:pPr>
            <a:r>
              <a:rPr lang="en-US" sz="1600">
                <a:latin typeface="Lato"/>
                <a:ea typeface="Lato"/>
                <a:cs typeface="Lato"/>
                <a:sym typeface="Lato"/>
              </a:rPr>
              <a:t>Reflect on the necessity/benefits of your trip - how might you benefit from staying local?</a:t>
            </a:r>
            <a:endParaRPr/>
          </a:p>
          <a:p>
            <a:pPr indent="-342900" lvl="1" marL="800100" rtl="0" algn="l">
              <a:lnSpc>
                <a:spcPct val="115000"/>
              </a:lnSpc>
              <a:spcBef>
                <a:spcPts val="1600"/>
              </a:spcBef>
              <a:spcAft>
                <a:spcPts val="0"/>
              </a:spcAft>
              <a:buSzPts val="1200"/>
              <a:buFont typeface="Arial"/>
              <a:buChar char="•"/>
            </a:pPr>
            <a:r>
              <a:rPr lang="en-US" sz="1600">
                <a:latin typeface="Lato"/>
                <a:ea typeface="Lato"/>
                <a:cs typeface="Lato"/>
                <a:sym typeface="Lato"/>
              </a:rPr>
              <a:t>When travelling within your place of mobility consider walking, cycling or public transport ahead of driving/taxi</a:t>
            </a:r>
            <a:endParaRPr/>
          </a:p>
          <a:p>
            <a:pPr indent="-342900" lvl="1" marL="800100" rtl="0" algn="l">
              <a:lnSpc>
                <a:spcPct val="115000"/>
              </a:lnSpc>
              <a:spcBef>
                <a:spcPts val="1600"/>
              </a:spcBef>
              <a:spcAft>
                <a:spcPts val="0"/>
              </a:spcAft>
              <a:buSzPts val="1200"/>
              <a:buFont typeface="Arial"/>
              <a:buChar char="•"/>
            </a:pPr>
            <a:r>
              <a:rPr lang="en-US" sz="1600">
                <a:latin typeface="Lato"/>
                <a:ea typeface="Lato"/>
                <a:cs typeface="Lato"/>
                <a:sym typeface="Lato"/>
              </a:rPr>
              <a:t>Consider the location of your new accommodation – is it easily accessible on foot, bicycle or public transport?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8"/>
          <p:cNvSpPr txBox="1"/>
          <p:nvPr>
            <p:ph type="title"/>
          </p:nvPr>
        </p:nvSpPr>
        <p:spPr>
          <a:xfrm>
            <a:off x="4976144" y="1830600"/>
            <a:ext cx="3844487"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US"/>
              <a:t>Buying (or not!) choices</a:t>
            </a:r>
            <a:endParaRPr/>
          </a:p>
        </p:txBody>
      </p:sp>
      <p:pic>
        <p:nvPicPr>
          <p:cNvPr id="253" name="Google Shape;253;p28"/>
          <p:cNvPicPr preferRelativeResize="0"/>
          <p:nvPr/>
        </p:nvPicPr>
        <p:blipFill rotWithShape="1">
          <a:blip r:embed="rId3">
            <a:alphaModFix/>
          </a:blip>
          <a:srcRect b="0" l="0" r="0" t="0"/>
          <a:stretch/>
        </p:blipFill>
        <p:spPr>
          <a:xfrm rot="-5400000">
            <a:off x="1962938" y="2130295"/>
            <a:ext cx="5143500" cy="882911"/>
          </a:xfrm>
          <a:prstGeom prst="rect">
            <a:avLst/>
          </a:prstGeom>
          <a:noFill/>
          <a:ln>
            <a:noFill/>
          </a:ln>
        </p:spPr>
      </p:pic>
      <p:pic>
        <p:nvPicPr>
          <p:cNvPr id="254" name="Google Shape;254;p28"/>
          <p:cNvPicPr preferRelativeResize="0"/>
          <p:nvPr/>
        </p:nvPicPr>
        <p:blipFill rotWithShape="1">
          <a:blip r:embed="rId4">
            <a:alphaModFix/>
          </a:blip>
          <a:srcRect b="0" l="1780" r="0" t="1977"/>
          <a:stretch/>
        </p:blipFill>
        <p:spPr>
          <a:xfrm>
            <a:off x="423333" y="1380067"/>
            <a:ext cx="3287265" cy="2939178"/>
          </a:xfrm>
          <a:prstGeom prst="rect">
            <a:avLst/>
          </a:prstGeom>
          <a:noFill/>
          <a:ln>
            <a:noFill/>
          </a:ln>
        </p:spPr>
      </p:pic>
      <p:pic>
        <p:nvPicPr>
          <p:cNvPr id="255" name="Google Shape;255;p28"/>
          <p:cNvPicPr preferRelativeResize="0"/>
          <p:nvPr/>
        </p:nvPicPr>
        <p:blipFill rotWithShape="1">
          <a:blip r:embed="rId5">
            <a:alphaModFix/>
          </a:blip>
          <a:srcRect b="0" l="0" r="0" t="0"/>
          <a:stretch/>
        </p:blipFill>
        <p:spPr>
          <a:xfrm>
            <a:off x="165100" y="1035579"/>
            <a:ext cx="1600200" cy="638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350446" y="311306"/>
            <a:ext cx="6492056" cy="155855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t>Consumption and production relies on the use of the natural environment and resources that inherently have an impact on the planet</a:t>
            </a:r>
            <a:endParaRPr/>
          </a:p>
        </p:txBody>
      </p:sp>
      <p:sp>
        <p:nvSpPr>
          <p:cNvPr id="261" name="Google Shape;261;p29"/>
          <p:cNvSpPr txBox="1"/>
          <p:nvPr>
            <p:ph idx="1" type="body"/>
          </p:nvPr>
        </p:nvSpPr>
        <p:spPr>
          <a:xfrm>
            <a:off x="414309" y="1639797"/>
            <a:ext cx="6577299" cy="3349453"/>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US" sz="1800">
                <a:latin typeface="Lato"/>
                <a:ea typeface="Lato"/>
                <a:cs typeface="Lato"/>
                <a:sym typeface="Lato"/>
              </a:rPr>
              <a:t>Consider these statistics…</a:t>
            </a:r>
            <a:endParaRPr/>
          </a:p>
          <a:p>
            <a:pPr indent="0" lvl="0" marL="0" rtl="0" algn="l">
              <a:lnSpc>
                <a:spcPct val="115000"/>
              </a:lnSpc>
              <a:spcBef>
                <a:spcPts val="0"/>
              </a:spcBef>
              <a:spcAft>
                <a:spcPts val="0"/>
              </a:spcAft>
              <a:buSzPts val="1200"/>
              <a:buNone/>
            </a:pPr>
            <a:r>
              <a:t/>
            </a:r>
            <a:endParaRPr sz="1400"/>
          </a:p>
          <a:p>
            <a:pPr indent="0" lvl="0" marL="0" rtl="0" algn="l">
              <a:lnSpc>
                <a:spcPct val="115000"/>
              </a:lnSpc>
              <a:spcBef>
                <a:spcPts val="0"/>
              </a:spcBef>
              <a:spcAft>
                <a:spcPts val="0"/>
              </a:spcAft>
              <a:buSzPts val="1200"/>
              <a:buNone/>
            </a:pPr>
            <a:r>
              <a:t/>
            </a:r>
            <a:endParaRPr sz="1400">
              <a:latin typeface="Lato"/>
              <a:ea typeface="Lato"/>
              <a:cs typeface="Lato"/>
              <a:sym typeface="Lato"/>
            </a:endParaRPr>
          </a:p>
          <a:p>
            <a:pPr indent="0" lvl="0" marL="0" rtl="0" algn="l">
              <a:lnSpc>
                <a:spcPct val="115000"/>
              </a:lnSpc>
              <a:spcBef>
                <a:spcPts val="0"/>
              </a:spcBef>
              <a:spcAft>
                <a:spcPts val="0"/>
              </a:spcAft>
              <a:buSzPts val="1200"/>
              <a:buNone/>
            </a:pPr>
            <a:r>
              <a:t/>
            </a:r>
            <a:endParaRPr sz="1400"/>
          </a:p>
          <a:p>
            <a:pPr indent="0" lvl="0" marL="0" rtl="0" algn="l">
              <a:lnSpc>
                <a:spcPct val="115000"/>
              </a:lnSpc>
              <a:spcBef>
                <a:spcPts val="0"/>
              </a:spcBef>
              <a:spcAft>
                <a:spcPts val="0"/>
              </a:spcAft>
              <a:buSzPts val="1200"/>
              <a:buNone/>
            </a:pPr>
            <a:r>
              <a:t/>
            </a:r>
            <a:endParaRPr sz="1400">
              <a:latin typeface="Lato"/>
              <a:ea typeface="Lato"/>
              <a:cs typeface="Lato"/>
              <a:sym typeface="Lato"/>
            </a:endParaRPr>
          </a:p>
          <a:p>
            <a:pPr indent="0" lvl="0" marL="0" rtl="0" algn="l">
              <a:lnSpc>
                <a:spcPct val="115000"/>
              </a:lnSpc>
              <a:spcBef>
                <a:spcPts val="0"/>
              </a:spcBef>
              <a:spcAft>
                <a:spcPts val="0"/>
              </a:spcAft>
              <a:buSzPts val="1200"/>
              <a:buNone/>
            </a:pPr>
            <a:r>
              <a:t/>
            </a:r>
            <a:endParaRPr sz="1400"/>
          </a:p>
          <a:p>
            <a:pPr indent="0" lvl="0" marL="0" rtl="0" algn="l">
              <a:lnSpc>
                <a:spcPct val="115000"/>
              </a:lnSpc>
              <a:spcBef>
                <a:spcPts val="0"/>
              </a:spcBef>
              <a:spcAft>
                <a:spcPts val="0"/>
              </a:spcAft>
              <a:buSzPts val="1200"/>
              <a:buNone/>
            </a:pPr>
            <a:r>
              <a:t/>
            </a:r>
            <a:endParaRPr sz="1400">
              <a:latin typeface="Lato"/>
              <a:ea typeface="Lato"/>
              <a:cs typeface="Lato"/>
              <a:sym typeface="Lato"/>
            </a:endParaRPr>
          </a:p>
          <a:p>
            <a:pPr indent="0" lvl="0" marL="0" rtl="0" algn="l">
              <a:lnSpc>
                <a:spcPct val="115000"/>
              </a:lnSpc>
              <a:spcBef>
                <a:spcPts val="0"/>
              </a:spcBef>
              <a:spcAft>
                <a:spcPts val="0"/>
              </a:spcAft>
              <a:buSzPts val="1200"/>
              <a:buNone/>
            </a:pPr>
            <a:r>
              <a:t/>
            </a:r>
            <a:endParaRPr sz="1400"/>
          </a:p>
          <a:p>
            <a:pPr indent="0" lvl="0" marL="0" rtl="0" algn="l">
              <a:lnSpc>
                <a:spcPct val="115000"/>
              </a:lnSpc>
              <a:spcBef>
                <a:spcPts val="0"/>
              </a:spcBef>
              <a:spcAft>
                <a:spcPts val="0"/>
              </a:spcAft>
              <a:buSzPts val="1200"/>
              <a:buNone/>
            </a:pPr>
            <a:r>
              <a:t/>
            </a:r>
            <a:endParaRPr sz="1400">
              <a:latin typeface="Lato"/>
              <a:ea typeface="Lato"/>
              <a:cs typeface="Lato"/>
              <a:sym typeface="Lato"/>
            </a:endParaRPr>
          </a:p>
          <a:p>
            <a:pPr indent="0" lvl="0" marL="0" rtl="0" algn="l">
              <a:lnSpc>
                <a:spcPct val="115000"/>
              </a:lnSpc>
              <a:spcBef>
                <a:spcPts val="0"/>
              </a:spcBef>
              <a:spcAft>
                <a:spcPts val="0"/>
              </a:spcAft>
              <a:buSzPts val="1200"/>
              <a:buNone/>
            </a:pPr>
            <a:r>
              <a:t/>
            </a:r>
            <a:endParaRPr sz="1400"/>
          </a:p>
          <a:p>
            <a:pPr indent="0" lvl="0" marL="0" rtl="0" algn="l">
              <a:lnSpc>
                <a:spcPct val="115000"/>
              </a:lnSpc>
              <a:spcBef>
                <a:spcPts val="0"/>
              </a:spcBef>
              <a:spcAft>
                <a:spcPts val="0"/>
              </a:spcAft>
              <a:buSzPts val="1200"/>
              <a:buNone/>
            </a:pPr>
            <a:r>
              <a:t/>
            </a:r>
            <a:endParaRPr sz="1400">
              <a:latin typeface="Lato"/>
              <a:ea typeface="Lato"/>
              <a:cs typeface="Lato"/>
              <a:sym typeface="Lato"/>
            </a:endParaRPr>
          </a:p>
          <a:p>
            <a:pPr indent="0" lvl="0" marL="0" rtl="0" algn="l">
              <a:lnSpc>
                <a:spcPct val="115000"/>
              </a:lnSpc>
              <a:spcBef>
                <a:spcPts val="0"/>
              </a:spcBef>
              <a:spcAft>
                <a:spcPts val="0"/>
              </a:spcAft>
              <a:buSzPts val="1200"/>
              <a:buNone/>
            </a:pPr>
            <a:r>
              <a:t/>
            </a:r>
            <a:endParaRPr sz="1400">
              <a:latin typeface="Lato"/>
              <a:ea typeface="Lato"/>
              <a:cs typeface="Lato"/>
              <a:sym typeface="Lato"/>
            </a:endParaRPr>
          </a:p>
          <a:p>
            <a:pPr indent="0" lvl="0" marL="0" rtl="0" algn="l">
              <a:lnSpc>
                <a:spcPct val="115000"/>
              </a:lnSpc>
              <a:spcBef>
                <a:spcPts val="0"/>
              </a:spcBef>
              <a:spcAft>
                <a:spcPts val="0"/>
              </a:spcAft>
              <a:buSzPts val="1200"/>
              <a:buNone/>
            </a:pPr>
            <a:r>
              <a:t/>
            </a:r>
            <a:endParaRPr/>
          </a:p>
          <a:p>
            <a:pPr indent="0" lvl="0" marL="0" rtl="0" algn="l">
              <a:lnSpc>
                <a:spcPct val="115000"/>
              </a:lnSpc>
              <a:spcBef>
                <a:spcPts val="0"/>
              </a:spcBef>
              <a:spcAft>
                <a:spcPts val="0"/>
              </a:spcAft>
              <a:buSzPts val="1200"/>
              <a:buNone/>
            </a:pPr>
            <a:r>
              <a:rPr lang="en-US" sz="900"/>
              <a:t>Source: https://www.un.org/sustainabledevelopment/sustainable-consumption-production/</a:t>
            </a:r>
            <a:endParaRPr sz="900">
              <a:latin typeface="Lato"/>
              <a:ea typeface="Lato"/>
              <a:cs typeface="Lato"/>
              <a:sym typeface="Lato"/>
            </a:endParaRPr>
          </a:p>
        </p:txBody>
      </p:sp>
      <p:grpSp>
        <p:nvGrpSpPr>
          <p:cNvPr id="262" name="Google Shape;262;p29"/>
          <p:cNvGrpSpPr/>
          <p:nvPr/>
        </p:nvGrpSpPr>
        <p:grpSpPr>
          <a:xfrm>
            <a:off x="414309" y="2099926"/>
            <a:ext cx="6364330" cy="2640053"/>
            <a:chOff x="478172" y="1853967"/>
            <a:chExt cx="6364330" cy="2640053"/>
          </a:xfrm>
        </p:grpSpPr>
        <p:sp>
          <p:nvSpPr>
            <p:cNvPr id="263" name="Google Shape;263;p29"/>
            <p:cNvSpPr/>
            <p:nvPr/>
          </p:nvSpPr>
          <p:spPr>
            <a:xfrm>
              <a:off x="478172" y="1853967"/>
              <a:ext cx="6364330" cy="1049031"/>
            </a:xfrm>
            <a:prstGeom prst="roundRect">
              <a:avLst>
                <a:gd fmla="val 16667" name="adj"/>
              </a:avLst>
            </a:prstGeom>
            <a:solidFill>
              <a:srgbClr val="7AC943">
                <a:alpha val="49411"/>
              </a:srgbClr>
            </a:solidFill>
            <a:ln cap="flat" cmpd="sng" w="25400">
              <a:solidFill>
                <a:srgbClr val="7AC9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ato"/>
                  <a:ea typeface="Lato"/>
                  <a:cs typeface="Lato"/>
                  <a:sym typeface="Lato"/>
                </a:rPr>
                <a:t>Each year, an estimated </a:t>
              </a:r>
              <a:r>
                <a:rPr b="1" i="0" lang="en-US" sz="1400" u="none" cap="none" strike="noStrike">
                  <a:solidFill>
                    <a:schemeClr val="dk1"/>
                  </a:solidFill>
                  <a:latin typeface="Lato"/>
                  <a:ea typeface="Lato"/>
                  <a:cs typeface="Lato"/>
                  <a:sym typeface="Lato"/>
                </a:rPr>
                <a:t>one third of all food produced</a:t>
              </a:r>
              <a:r>
                <a:rPr b="0" i="0" lang="en-US" sz="1400" u="none" cap="none" strike="noStrike">
                  <a:solidFill>
                    <a:schemeClr val="dk1"/>
                  </a:solidFill>
                  <a:latin typeface="Lato"/>
                  <a:ea typeface="Lato"/>
                  <a:cs typeface="Lato"/>
                  <a:sym typeface="Lato"/>
                </a:rPr>
                <a:t> </a:t>
              </a:r>
              <a:r>
                <a:rPr b="1" i="0" lang="en-US" sz="1400" u="none" cap="none" strike="noStrike">
                  <a:solidFill>
                    <a:schemeClr val="dk1"/>
                  </a:solidFill>
                  <a:latin typeface="Lato"/>
                  <a:ea typeface="Lato"/>
                  <a:cs typeface="Lato"/>
                  <a:sym typeface="Lato"/>
                </a:rPr>
                <a:t>ends up rotting</a:t>
              </a:r>
              <a:r>
                <a:rPr b="0" i="0" lang="en-US" sz="1400" u="none" cap="none" strike="noStrike">
                  <a:solidFill>
                    <a:schemeClr val="dk1"/>
                  </a:solidFill>
                  <a:latin typeface="Lato"/>
                  <a:ea typeface="Lato"/>
                  <a:cs typeface="Lato"/>
                  <a:sym typeface="Lato"/>
                </a:rPr>
                <a:t> </a:t>
              </a:r>
              <a:r>
                <a:rPr b="1" i="0" lang="en-US" sz="1400" u="none" cap="none" strike="noStrike">
                  <a:solidFill>
                    <a:schemeClr val="dk1"/>
                  </a:solidFill>
                  <a:latin typeface="Lato"/>
                  <a:ea typeface="Lato"/>
                  <a:cs typeface="Lato"/>
                  <a:sym typeface="Lato"/>
                </a:rPr>
                <a:t>or spoiling </a:t>
              </a:r>
              <a:r>
                <a:rPr b="0" i="0" lang="en-US" sz="1400" u="none" cap="none" strike="noStrike">
                  <a:solidFill>
                    <a:schemeClr val="dk1"/>
                  </a:solidFill>
                  <a:latin typeface="Lato"/>
                  <a:ea typeface="Lato"/>
                  <a:cs typeface="Lato"/>
                  <a:sym typeface="Lato"/>
                </a:rPr>
                <a:t>due to poor transportation and harvesting practices.</a:t>
              </a:r>
              <a:endParaRPr b="0" i="0" sz="1400" u="none" cap="none" strike="noStrike">
                <a:solidFill>
                  <a:srgbClr val="000000"/>
                </a:solidFill>
                <a:latin typeface="Arial"/>
                <a:ea typeface="Arial"/>
                <a:cs typeface="Arial"/>
                <a:sym typeface="Arial"/>
              </a:endParaRPr>
            </a:p>
          </p:txBody>
        </p:sp>
        <p:sp>
          <p:nvSpPr>
            <p:cNvPr id="264" name="Google Shape;264;p29"/>
            <p:cNvSpPr/>
            <p:nvPr/>
          </p:nvSpPr>
          <p:spPr>
            <a:xfrm>
              <a:off x="478172" y="3050538"/>
              <a:ext cx="6364330" cy="532368"/>
            </a:xfrm>
            <a:prstGeom prst="roundRect">
              <a:avLst>
                <a:gd fmla="val 16667" name="adj"/>
              </a:avLst>
            </a:prstGeom>
            <a:solidFill>
              <a:srgbClr val="7AC943">
                <a:alpha val="49411"/>
              </a:srgbClr>
            </a:solidFill>
            <a:ln cap="flat" cmpd="sng" w="25400">
              <a:solidFill>
                <a:srgbClr val="7AC9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ato"/>
                  <a:ea typeface="Lato"/>
                  <a:cs typeface="Lato"/>
                  <a:sym typeface="Lato"/>
                </a:rPr>
                <a:t>If people worldwide switched to energy efficient light bulbs the world would save US$120 billion annually.</a:t>
              </a:r>
              <a:endParaRPr b="0" i="0" sz="1400" u="none" cap="none" strike="noStrike">
                <a:solidFill>
                  <a:srgbClr val="000000"/>
                </a:solidFill>
                <a:latin typeface="Arial"/>
                <a:ea typeface="Arial"/>
                <a:cs typeface="Arial"/>
                <a:sym typeface="Arial"/>
              </a:endParaRPr>
            </a:p>
          </p:txBody>
        </p:sp>
        <p:sp>
          <p:nvSpPr>
            <p:cNvPr id="265" name="Google Shape;265;p29"/>
            <p:cNvSpPr/>
            <p:nvPr/>
          </p:nvSpPr>
          <p:spPr>
            <a:xfrm>
              <a:off x="478172" y="3730446"/>
              <a:ext cx="6364330" cy="763574"/>
            </a:xfrm>
            <a:prstGeom prst="roundRect">
              <a:avLst>
                <a:gd fmla="val 16667" name="adj"/>
              </a:avLst>
            </a:prstGeom>
            <a:solidFill>
              <a:srgbClr val="7AC943">
                <a:alpha val="49411"/>
              </a:srgbClr>
            </a:solidFill>
            <a:ln cap="flat" cmpd="sng" w="25400">
              <a:solidFill>
                <a:srgbClr val="7AC9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ato"/>
                  <a:ea typeface="Lato"/>
                  <a:cs typeface="Lato"/>
                  <a:sym typeface="Lato"/>
                </a:rPr>
                <a:t>Should the global population reach 9.6 billion by 2050, the equivalent of almost three planets could be required to provide the natural resources needed to sustain current lifestyles.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0"/>
          <p:cNvSpPr txBox="1"/>
          <p:nvPr>
            <p:ph type="title"/>
          </p:nvPr>
        </p:nvSpPr>
        <p:spPr>
          <a:xfrm>
            <a:off x="311699" y="555600"/>
            <a:ext cx="6487033"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We all have possessions and items that we need or want in our daily lives</a:t>
            </a:r>
            <a:endParaRPr/>
          </a:p>
        </p:txBody>
      </p:sp>
      <p:sp>
        <p:nvSpPr>
          <p:cNvPr id="271" name="Google Shape;271;p30"/>
          <p:cNvSpPr txBox="1"/>
          <p:nvPr>
            <p:ph idx="1" type="body"/>
          </p:nvPr>
        </p:nvSpPr>
        <p:spPr>
          <a:xfrm>
            <a:off x="311699" y="1389600"/>
            <a:ext cx="6177878" cy="64842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US" sz="1800">
                <a:latin typeface="Lato"/>
                <a:ea typeface="Lato"/>
                <a:cs typeface="Lato"/>
                <a:sym typeface="Lato"/>
              </a:rPr>
              <a:t>What categories of consumer items do you use on a regular basis – can you give some examples?</a:t>
            </a:r>
            <a:endParaRPr sz="1800">
              <a:latin typeface="Lato"/>
              <a:ea typeface="Lato"/>
              <a:cs typeface="Lato"/>
              <a:sym typeface="Lato"/>
            </a:endParaRPr>
          </a:p>
        </p:txBody>
      </p:sp>
      <p:sp>
        <p:nvSpPr>
          <p:cNvPr id="272" name="Google Shape;272;p30"/>
          <p:cNvSpPr txBox="1"/>
          <p:nvPr/>
        </p:nvSpPr>
        <p:spPr>
          <a:xfrm>
            <a:off x="465192" y="2247536"/>
            <a:ext cx="5870891" cy="648427"/>
          </a:xfrm>
          <a:prstGeom prst="rect">
            <a:avLst/>
          </a:prstGeom>
          <a:noFill/>
          <a:ln>
            <a:noFill/>
          </a:ln>
        </p:spPr>
        <p:txBody>
          <a:bodyPr anchorCtr="0" anchor="t" bIns="91425" lIns="91425" spcFirstLastPara="1" rIns="91425" wrap="square" tIns="91425">
            <a:noAutofit/>
          </a:bodyPr>
          <a:lstStyle/>
          <a:p>
            <a:pPr indent="-342900" lvl="0" marL="342900" marR="0" rtl="0" algn="l">
              <a:lnSpc>
                <a:spcPct val="115000"/>
              </a:lnSpc>
              <a:spcBef>
                <a:spcPts val="0"/>
              </a:spcBef>
              <a:spcAft>
                <a:spcPts val="0"/>
              </a:spcAft>
              <a:buClr>
                <a:schemeClr val="dk2"/>
              </a:buClr>
              <a:buSzPts val="1200"/>
              <a:buFont typeface="Arial"/>
              <a:buChar char="•"/>
            </a:pPr>
            <a:r>
              <a:rPr b="0" i="0" lang="en-US" sz="1600" u="none" cap="none" strike="noStrike">
                <a:solidFill>
                  <a:schemeClr val="dk2"/>
                </a:solidFill>
                <a:latin typeface="Lato"/>
                <a:ea typeface="Lato"/>
                <a:cs typeface="Lato"/>
                <a:sym typeface="Lato"/>
              </a:rPr>
              <a:t>Food and drink</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2"/>
              </a:buClr>
              <a:buSzPts val="1200"/>
              <a:buFont typeface="Arial"/>
              <a:buChar char="•"/>
            </a:pPr>
            <a:r>
              <a:rPr b="0" i="0" lang="en-US" sz="1600" u="none" cap="none" strike="noStrike">
                <a:solidFill>
                  <a:schemeClr val="dk2"/>
                </a:solidFill>
                <a:latin typeface="Lato"/>
                <a:ea typeface="Lato"/>
                <a:cs typeface="Lato"/>
                <a:sym typeface="Lato"/>
              </a:rPr>
              <a:t>Clothing</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2"/>
              </a:buClr>
              <a:buSzPts val="1200"/>
              <a:buFont typeface="Arial"/>
              <a:buChar char="•"/>
            </a:pPr>
            <a:r>
              <a:rPr b="0" i="0" lang="en-US" sz="1600" u="none" cap="none" strike="noStrike">
                <a:solidFill>
                  <a:schemeClr val="dk2"/>
                </a:solidFill>
                <a:latin typeface="Lato"/>
                <a:ea typeface="Lato"/>
                <a:cs typeface="Lato"/>
                <a:sym typeface="Lato"/>
              </a:rPr>
              <a:t>Electronics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2"/>
              </a:buClr>
              <a:buSzPts val="1200"/>
              <a:buFont typeface="Arial"/>
              <a:buChar char="•"/>
            </a:pPr>
            <a:r>
              <a:rPr b="0" i="0" lang="en-US" sz="1600" u="none" cap="none" strike="noStrike">
                <a:solidFill>
                  <a:schemeClr val="dk2"/>
                </a:solidFill>
                <a:latin typeface="Lato"/>
                <a:ea typeface="Lato"/>
                <a:cs typeface="Lato"/>
                <a:sym typeface="Lato"/>
              </a:rPr>
              <a:t>Books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2"/>
              </a:buClr>
              <a:buSzPts val="1200"/>
              <a:buFont typeface="Arial"/>
              <a:buChar char="•"/>
            </a:pPr>
            <a:r>
              <a:rPr b="0" i="0" lang="en-US" sz="1600" u="none" cap="none" strike="noStrike">
                <a:solidFill>
                  <a:schemeClr val="dk2"/>
                </a:solidFill>
                <a:latin typeface="Lato"/>
                <a:ea typeface="Lato"/>
                <a:cs typeface="Lato"/>
                <a:sym typeface="Lato"/>
              </a:rPr>
              <a:t>Homeware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chemeClr val="dk2"/>
              </a:buClr>
              <a:buSzPts val="1200"/>
              <a:buFont typeface="Arial"/>
              <a:buChar char="•"/>
            </a:pPr>
            <a:r>
              <a:rPr b="0" i="0" lang="en-US" sz="1600" u="none" cap="none" strike="noStrike">
                <a:solidFill>
                  <a:schemeClr val="dk2"/>
                </a:solidFill>
                <a:latin typeface="Lato"/>
                <a:ea typeface="Lato"/>
                <a:cs typeface="Lato"/>
                <a:sym typeface="Lato"/>
              </a:rPr>
              <a:t>Toiletries and cosmetics</a:t>
            </a:r>
            <a:endParaRPr b="0" i="0" sz="1400" u="none" cap="none" strike="noStrike">
              <a:solidFill>
                <a:srgbClr val="000000"/>
              </a:solidFill>
              <a:latin typeface="Arial"/>
              <a:ea typeface="Arial"/>
              <a:cs typeface="Arial"/>
              <a:sym typeface="Arial"/>
            </a:endParaRPr>
          </a:p>
          <a:p>
            <a:pPr indent="-266700" lvl="0" marL="342900" marR="0" rtl="0" algn="l">
              <a:lnSpc>
                <a:spcPct val="115000"/>
              </a:lnSpc>
              <a:spcBef>
                <a:spcPts val="0"/>
              </a:spcBef>
              <a:spcAft>
                <a:spcPts val="0"/>
              </a:spcAft>
              <a:buClr>
                <a:schemeClr val="dk2"/>
              </a:buClr>
              <a:buSzPts val="1200"/>
              <a:buFont typeface="Arial"/>
              <a:buNone/>
            </a:pPr>
            <a:r>
              <a:t/>
            </a:r>
            <a:endParaRPr b="0" i="0" sz="1600" u="none" cap="none" strike="noStrike">
              <a:solidFill>
                <a:schemeClr val="dk2"/>
              </a:solidFill>
              <a:latin typeface="Lato"/>
              <a:ea typeface="Lato"/>
              <a:cs typeface="Lato"/>
              <a:sym typeface="Lato"/>
            </a:endParaRPr>
          </a:p>
          <a:p>
            <a:pPr indent="0" lvl="0" marL="0" marR="0" rtl="0" algn="l">
              <a:lnSpc>
                <a:spcPct val="115000"/>
              </a:lnSpc>
              <a:spcBef>
                <a:spcPts val="0"/>
              </a:spcBef>
              <a:spcAft>
                <a:spcPts val="0"/>
              </a:spcAft>
              <a:buClr>
                <a:schemeClr val="dk2"/>
              </a:buClr>
              <a:buSzPts val="1200"/>
              <a:buFont typeface="Arial"/>
              <a:buNone/>
            </a:pPr>
            <a:r>
              <a:rPr b="0" i="0" lang="en-US" sz="1600" u="sng" cap="none" strike="noStrike">
                <a:solidFill>
                  <a:schemeClr val="dk2"/>
                </a:solidFill>
                <a:latin typeface="Lato"/>
                <a:ea typeface="Lato"/>
                <a:cs typeface="Lato"/>
                <a:sym typeface="Lato"/>
                <a:hlinkClick r:id="rId3">
                  <a:extLst>
                    <a:ext uri="{A12FA001-AC4F-418D-AE19-62706E023703}">
                      <ahyp:hlinkClr val="tx"/>
                    </a:ext>
                  </a:extLst>
                </a:hlinkClick>
              </a:rPr>
              <a:t>Sustainable consumption and production</a:t>
            </a:r>
            <a:r>
              <a:rPr b="0" i="0" lang="en-US" sz="1600" u="none" cap="none" strike="noStrike">
                <a:solidFill>
                  <a:schemeClr val="dk2"/>
                </a:solidFill>
                <a:latin typeface="Lato"/>
                <a:ea typeface="Lato"/>
                <a:cs typeface="Lato"/>
                <a:sym typeface="Lato"/>
              </a:rPr>
              <a:t> is about doing </a:t>
            </a:r>
            <a:r>
              <a:rPr b="1" i="0" lang="en-US" sz="1600" u="none" cap="none" strike="noStrike">
                <a:solidFill>
                  <a:schemeClr val="dk2"/>
                </a:solidFill>
                <a:latin typeface="Lato"/>
                <a:ea typeface="Lato"/>
                <a:cs typeface="Lato"/>
                <a:sym typeface="Lato"/>
              </a:rPr>
              <a:t>more and better with less.</a:t>
            </a:r>
            <a:endParaRPr b="1" i="0" sz="1600" u="none" cap="none" strike="noStrike">
              <a:solidFill>
                <a:schemeClr val="dk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311700" y="445025"/>
            <a:ext cx="701906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Agenda</a:t>
            </a:r>
            <a:endParaRPr b="1"/>
          </a:p>
        </p:txBody>
      </p:sp>
      <p:sp>
        <p:nvSpPr>
          <p:cNvPr id="98" name="Google Shape;98;p3"/>
          <p:cNvSpPr txBox="1"/>
          <p:nvPr>
            <p:ph idx="1" type="body"/>
          </p:nvPr>
        </p:nvSpPr>
        <p:spPr>
          <a:xfrm>
            <a:off x="311700" y="1152475"/>
            <a:ext cx="813126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US" sz="1600"/>
              <a:t>Welcome</a:t>
            </a:r>
            <a:endParaRPr/>
          </a:p>
          <a:p>
            <a:pPr indent="-317500" lvl="0" marL="457200" rtl="0" algn="l">
              <a:lnSpc>
                <a:spcPct val="115000"/>
              </a:lnSpc>
              <a:spcBef>
                <a:spcPts val="0"/>
              </a:spcBef>
              <a:spcAft>
                <a:spcPts val="0"/>
              </a:spcAft>
              <a:buSzPts val="1400"/>
              <a:buChar char="●"/>
            </a:pPr>
            <a:r>
              <a:rPr lang="en-US" sz="1600"/>
              <a:t>Introduction to sustainability and mobility</a:t>
            </a:r>
            <a:endParaRPr/>
          </a:p>
          <a:p>
            <a:pPr indent="-317500" lvl="0" marL="457200" rtl="0" algn="l">
              <a:lnSpc>
                <a:spcPct val="115000"/>
              </a:lnSpc>
              <a:spcBef>
                <a:spcPts val="0"/>
              </a:spcBef>
              <a:spcAft>
                <a:spcPts val="0"/>
              </a:spcAft>
              <a:buSzPts val="1400"/>
              <a:buChar char="●"/>
            </a:pPr>
            <a:r>
              <a:rPr lang="en-US" sz="1600"/>
              <a:t>Taking action</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Mobility choices</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Consumption </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Energy</a:t>
            </a:r>
            <a:endParaRPr/>
          </a:p>
          <a:p>
            <a:pPr indent="-304800" lvl="1" marL="914400" rtl="0" algn="l">
              <a:lnSpc>
                <a:spcPct val="100000"/>
              </a:lnSpc>
              <a:spcBef>
                <a:spcPts val="0"/>
              </a:spcBef>
              <a:spcAft>
                <a:spcPts val="0"/>
              </a:spcAft>
              <a:buSzPts val="1200"/>
              <a:buChar char="○"/>
            </a:pPr>
            <a:r>
              <a:rPr lang="en-US" sz="1600">
                <a:latin typeface="Lato"/>
                <a:ea typeface="Lato"/>
                <a:cs typeface="Lato"/>
                <a:sym typeface="Lato"/>
              </a:rPr>
              <a:t>Recycling and waste management </a:t>
            </a:r>
            <a:endParaRPr/>
          </a:p>
          <a:p>
            <a:pPr indent="-317500" lvl="0" marL="457200" rtl="0" algn="l">
              <a:lnSpc>
                <a:spcPct val="115000"/>
              </a:lnSpc>
              <a:spcBef>
                <a:spcPts val="0"/>
              </a:spcBef>
              <a:spcAft>
                <a:spcPts val="0"/>
              </a:spcAft>
              <a:buSzPts val="1400"/>
              <a:buChar char="●"/>
            </a:pPr>
            <a:r>
              <a:rPr lang="en-US" sz="1600"/>
              <a:t>Next steps</a:t>
            </a:r>
            <a:endParaRPr/>
          </a:p>
          <a:p>
            <a:pPr indent="-228600" lvl="0" marL="457200" rtl="0" algn="l">
              <a:lnSpc>
                <a:spcPct val="115000"/>
              </a:lnSpc>
              <a:spcBef>
                <a:spcPts val="0"/>
              </a:spcBef>
              <a:spcAft>
                <a:spcPts val="0"/>
              </a:spcAft>
              <a:buSzPts val="1400"/>
              <a:buNone/>
            </a:pPr>
            <a:r>
              <a:t/>
            </a:r>
            <a:endParaRPr sz="1600"/>
          </a:p>
          <a:p>
            <a:pPr indent="-228600" lvl="0" marL="457200" rtl="0" algn="l">
              <a:lnSpc>
                <a:spcPct val="115000"/>
              </a:lnSpc>
              <a:spcBef>
                <a:spcPts val="0"/>
              </a:spcBef>
              <a:spcAft>
                <a:spcPts val="0"/>
              </a:spcAft>
              <a:buSzPts val="1400"/>
              <a:buNone/>
            </a:pPr>
            <a:r>
              <a:t/>
            </a:r>
            <a:endParaRPr sz="1600"/>
          </a:p>
          <a:p>
            <a:pPr indent="-228600" lvl="0" marL="457200" rtl="0" algn="l">
              <a:lnSpc>
                <a:spcPct val="115000"/>
              </a:lnSpc>
              <a:spcBef>
                <a:spcPts val="0"/>
              </a:spcBef>
              <a:spcAft>
                <a:spcPts val="0"/>
              </a:spcAft>
              <a:buSzPts val="1400"/>
              <a:buNone/>
            </a:pPr>
            <a:r>
              <a:t/>
            </a:r>
            <a:endParaRPr sz="1600"/>
          </a:p>
          <a:p>
            <a:pPr indent="0" lvl="0" marL="139700" rtl="0" algn="l">
              <a:lnSpc>
                <a:spcPct val="115000"/>
              </a:lnSpc>
              <a:spcBef>
                <a:spcPts val="0"/>
              </a:spcBef>
              <a:spcAft>
                <a:spcPts val="0"/>
              </a:spcAft>
              <a:buSzPts val="1400"/>
              <a:buNone/>
            </a:pPr>
            <a:r>
              <a:rPr lang="en-US" sz="1600"/>
              <a:t>[Breaks are built in but feel free to take as needed (e.g. for toilet, prayer, emergencies)]</a:t>
            </a:r>
            <a:endParaRPr/>
          </a:p>
          <a:p>
            <a:pPr indent="0" lvl="0" marL="139700" rtl="0" algn="l">
              <a:lnSpc>
                <a:spcPct val="115000"/>
              </a:lnSpc>
              <a:spcBef>
                <a:spcPts val="0"/>
              </a:spcBef>
              <a:spcAft>
                <a:spcPts val="0"/>
              </a:spcAft>
              <a:buSzPts val="1400"/>
              <a:buNone/>
            </a:pPr>
            <a:r>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311701" y="710584"/>
            <a:ext cx="6558882"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Each item we have has an impact on the environment and people – be it production, usage, or disposal</a:t>
            </a:r>
            <a:endParaRPr/>
          </a:p>
        </p:txBody>
      </p:sp>
      <p:sp>
        <p:nvSpPr>
          <p:cNvPr id="278" name="Google Shape;278;p31"/>
          <p:cNvSpPr txBox="1"/>
          <p:nvPr>
            <p:ph idx="1" type="body"/>
          </p:nvPr>
        </p:nvSpPr>
        <p:spPr>
          <a:xfrm>
            <a:off x="311700" y="1567831"/>
            <a:ext cx="6656367" cy="648427"/>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US" sz="1700"/>
              <a:t>When thinking about what to buy for/when at your mobility, what should you consider from the sustainability perspective? </a:t>
            </a:r>
            <a:endParaRPr sz="1700"/>
          </a:p>
        </p:txBody>
      </p:sp>
      <p:sp>
        <p:nvSpPr>
          <p:cNvPr id="279" name="Google Shape;279;p31"/>
          <p:cNvSpPr txBox="1"/>
          <p:nvPr/>
        </p:nvSpPr>
        <p:spPr>
          <a:xfrm>
            <a:off x="311700" y="2317804"/>
            <a:ext cx="6478500" cy="6483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dk2"/>
              </a:buClr>
              <a:buSzPts val="1100"/>
              <a:buFont typeface="Arial"/>
              <a:buChar char="●"/>
            </a:pPr>
            <a:r>
              <a:rPr b="0" i="0" lang="en-US" sz="1700" u="none" cap="none" strike="noStrike">
                <a:solidFill>
                  <a:schemeClr val="dk2"/>
                </a:solidFill>
                <a:latin typeface="Lato"/>
                <a:ea typeface="Lato"/>
                <a:cs typeface="Lato"/>
                <a:sym typeface="Lato"/>
              </a:rPr>
              <a:t>Do you need to get it in the first place? If the answer is yes, consider:</a:t>
            </a:r>
            <a:endParaRPr b="0" i="0" sz="1300" u="none" cap="none" strike="noStrike">
              <a:solidFill>
                <a:srgbClr val="000000"/>
              </a:solidFill>
              <a:latin typeface="Arial"/>
              <a:ea typeface="Arial"/>
              <a:cs typeface="Arial"/>
              <a:sym typeface="Arial"/>
            </a:endParaRPr>
          </a:p>
          <a:p>
            <a:pPr indent="-298450" lvl="1" marL="914400" marR="0" rtl="0" algn="l">
              <a:lnSpc>
                <a:spcPct val="100000"/>
              </a:lnSpc>
              <a:spcBef>
                <a:spcPts val="0"/>
              </a:spcBef>
              <a:spcAft>
                <a:spcPts val="0"/>
              </a:spcAft>
              <a:buClr>
                <a:schemeClr val="dk2"/>
              </a:buClr>
              <a:buSzPts val="1100"/>
              <a:buFont typeface="Arial"/>
              <a:buChar char="○"/>
            </a:pPr>
            <a:r>
              <a:rPr b="0" i="0" lang="en-US" sz="1700" u="none" cap="none" strike="noStrike">
                <a:solidFill>
                  <a:schemeClr val="dk2"/>
                </a:solidFill>
                <a:latin typeface="Lato"/>
                <a:ea typeface="Lato"/>
                <a:cs typeface="Lato"/>
                <a:sym typeface="Lato"/>
              </a:rPr>
              <a:t>Can you buy it second hand or borrow it?</a:t>
            </a:r>
            <a:endParaRPr b="0" i="0" sz="1300" u="none" cap="none" strike="noStrike">
              <a:solidFill>
                <a:srgbClr val="000000"/>
              </a:solidFill>
              <a:latin typeface="Arial"/>
              <a:ea typeface="Arial"/>
              <a:cs typeface="Arial"/>
              <a:sym typeface="Arial"/>
            </a:endParaRPr>
          </a:p>
          <a:p>
            <a:pPr indent="-298450" lvl="1" marL="914400" marR="0" rtl="0" algn="l">
              <a:lnSpc>
                <a:spcPct val="100000"/>
              </a:lnSpc>
              <a:spcBef>
                <a:spcPts val="0"/>
              </a:spcBef>
              <a:spcAft>
                <a:spcPts val="0"/>
              </a:spcAft>
              <a:buClr>
                <a:schemeClr val="dk2"/>
              </a:buClr>
              <a:buSzPts val="1100"/>
              <a:buFont typeface="Arial"/>
              <a:buChar char="○"/>
            </a:pPr>
            <a:r>
              <a:rPr b="0" i="0" lang="en-US" sz="1700" u="none" cap="none" strike="noStrike">
                <a:solidFill>
                  <a:schemeClr val="dk2"/>
                </a:solidFill>
                <a:latin typeface="Lato"/>
                <a:ea typeface="Lato"/>
                <a:cs typeface="Lato"/>
                <a:sym typeface="Lato"/>
              </a:rPr>
              <a:t>Are there locally produced alternatives?</a:t>
            </a:r>
            <a:endParaRPr b="0" i="0" sz="1300" u="none" cap="none" strike="noStrike">
              <a:solidFill>
                <a:srgbClr val="000000"/>
              </a:solidFill>
              <a:latin typeface="Arial"/>
              <a:ea typeface="Arial"/>
              <a:cs typeface="Arial"/>
              <a:sym typeface="Arial"/>
            </a:endParaRPr>
          </a:p>
          <a:p>
            <a:pPr indent="-298450" lvl="1" marL="914400" marR="0" rtl="0" algn="l">
              <a:lnSpc>
                <a:spcPct val="100000"/>
              </a:lnSpc>
              <a:spcBef>
                <a:spcPts val="0"/>
              </a:spcBef>
              <a:spcAft>
                <a:spcPts val="0"/>
              </a:spcAft>
              <a:buClr>
                <a:schemeClr val="dk2"/>
              </a:buClr>
              <a:buSzPts val="1100"/>
              <a:buFont typeface="Arial"/>
              <a:buChar char="○"/>
            </a:pPr>
            <a:r>
              <a:rPr b="0" i="0" lang="en-US" sz="1700" u="none" cap="none" strike="noStrike">
                <a:solidFill>
                  <a:schemeClr val="dk2"/>
                </a:solidFill>
                <a:latin typeface="Lato"/>
                <a:ea typeface="Lato"/>
                <a:cs typeface="Lato"/>
                <a:sym typeface="Lato"/>
              </a:rPr>
              <a:t>What are its sustainability credentials?</a:t>
            </a:r>
            <a:endParaRPr b="0" i="0" sz="1300" u="none" cap="none" strike="noStrike">
              <a:solidFill>
                <a:srgbClr val="000000"/>
              </a:solidFill>
              <a:latin typeface="Arial"/>
              <a:ea typeface="Arial"/>
              <a:cs typeface="Arial"/>
              <a:sym typeface="Arial"/>
            </a:endParaRPr>
          </a:p>
          <a:p>
            <a:pPr indent="0" lvl="1" marL="609600" marR="0" rtl="0" algn="l">
              <a:lnSpc>
                <a:spcPct val="100000"/>
              </a:lnSpc>
              <a:spcBef>
                <a:spcPts val="0"/>
              </a:spcBef>
              <a:spcAft>
                <a:spcPts val="0"/>
              </a:spcAft>
              <a:buClr>
                <a:schemeClr val="dk2"/>
              </a:buClr>
              <a:buSzPts val="1200"/>
              <a:buFont typeface="Arial"/>
              <a:buNone/>
            </a:pPr>
            <a:r>
              <a:t/>
            </a:r>
            <a:endParaRPr b="0" i="0" sz="1700" u="none" cap="none" strike="noStrike">
              <a:solidFill>
                <a:schemeClr val="dk2"/>
              </a:solidFill>
              <a:latin typeface="Lato"/>
              <a:ea typeface="Lato"/>
              <a:cs typeface="Lato"/>
              <a:sym typeface="Lato"/>
            </a:endParaRPr>
          </a:p>
          <a:p>
            <a:pPr indent="-228600" lvl="1" marL="914400" marR="0" rtl="0" algn="l">
              <a:lnSpc>
                <a:spcPct val="115000"/>
              </a:lnSpc>
              <a:spcBef>
                <a:spcPts val="1600"/>
              </a:spcBef>
              <a:spcAft>
                <a:spcPts val="0"/>
              </a:spcAft>
              <a:buClr>
                <a:schemeClr val="dk2"/>
              </a:buClr>
              <a:buSzPts val="1200"/>
              <a:buFont typeface="Arial"/>
              <a:buNone/>
            </a:pPr>
            <a:r>
              <a:t/>
            </a:r>
            <a:endParaRPr b="0" i="0" sz="1700" u="none" cap="none" strike="noStrike">
              <a:solidFill>
                <a:schemeClr val="dk2"/>
              </a:solidFill>
              <a:latin typeface="Arial"/>
              <a:ea typeface="Arial"/>
              <a:cs typeface="Arial"/>
              <a:sym typeface="Arial"/>
            </a:endParaRPr>
          </a:p>
        </p:txBody>
      </p:sp>
      <p:sp>
        <p:nvSpPr>
          <p:cNvPr id="280" name="Google Shape;280;p31"/>
          <p:cNvSpPr txBox="1"/>
          <p:nvPr/>
        </p:nvSpPr>
        <p:spPr>
          <a:xfrm>
            <a:off x="298938" y="3726532"/>
            <a:ext cx="6656400" cy="6483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chemeClr val="dk2"/>
              </a:buClr>
              <a:buSzPts val="1100"/>
              <a:buFont typeface="Arial"/>
              <a:buChar char="●"/>
            </a:pPr>
            <a:r>
              <a:rPr b="0" i="0" lang="en-US" sz="1700" u="none" cap="none" strike="noStrike">
                <a:solidFill>
                  <a:schemeClr val="dk2"/>
                </a:solidFill>
                <a:latin typeface="Lato"/>
                <a:ea typeface="Lato"/>
                <a:cs typeface="Lato"/>
                <a:sym typeface="Lato"/>
              </a:rPr>
              <a:t>When thinking about what to buy for/when at your mobility, what should you consider from the sustainability perspective? </a:t>
            </a:r>
            <a:endParaRPr b="0" i="0" sz="1700" u="none" cap="none" strike="noStrike">
              <a:solidFill>
                <a:schemeClr val="dk2"/>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099c3422e6_0_4"/>
          <p:cNvSpPr txBox="1"/>
          <p:nvPr>
            <p:ph type="title"/>
          </p:nvPr>
        </p:nvSpPr>
        <p:spPr>
          <a:xfrm>
            <a:off x="490250" y="450150"/>
            <a:ext cx="7982100" cy="409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US"/>
              <a:t>BREAK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4976144" y="1830600"/>
            <a:ext cx="3844487"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US"/>
              <a:t>Energy usage</a:t>
            </a:r>
            <a:endParaRPr/>
          </a:p>
        </p:txBody>
      </p:sp>
      <p:pic>
        <p:nvPicPr>
          <p:cNvPr id="291" name="Google Shape;291;p32"/>
          <p:cNvPicPr preferRelativeResize="0"/>
          <p:nvPr/>
        </p:nvPicPr>
        <p:blipFill rotWithShape="1">
          <a:blip r:embed="rId3">
            <a:alphaModFix/>
          </a:blip>
          <a:srcRect b="0" l="0" r="0" t="0"/>
          <a:stretch/>
        </p:blipFill>
        <p:spPr>
          <a:xfrm rot="-5400000">
            <a:off x="1962938" y="2130295"/>
            <a:ext cx="5143500" cy="882911"/>
          </a:xfrm>
          <a:prstGeom prst="rect">
            <a:avLst/>
          </a:prstGeom>
          <a:noFill/>
          <a:ln>
            <a:noFill/>
          </a:ln>
        </p:spPr>
      </p:pic>
      <p:pic>
        <p:nvPicPr>
          <p:cNvPr id="292" name="Google Shape;292;p32"/>
          <p:cNvPicPr preferRelativeResize="0"/>
          <p:nvPr/>
        </p:nvPicPr>
        <p:blipFill rotWithShape="1">
          <a:blip r:embed="rId4">
            <a:alphaModFix/>
          </a:blip>
          <a:srcRect b="0" l="0" r="0" t="0"/>
          <a:stretch/>
        </p:blipFill>
        <p:spPr>
          <a:xfrm>
            <a:off x="165100" y="1035579"/>
            <a:ext cx="1600200" cy="638175"/>
          </a:xfrm>
          <a:prstGeom prst="rect">
            <a:avLst/>
          </a:prstGeom>
          <a:noFill/>
          <a:ln>
            <a:noFill/>
          </a:ln>
        </p:spPr>
      </p:pic>
      <p:pic>
        <p:nvPicPr>
          <p:cNvPr id="293" name="Google Shape;293;p32"/>
          <p:cNvPicPr preferRelativeResize="0"/>
          <p:nvPr/>
        </p:nvPicPr>
        <p:blipFill rotWithShape="1">
          <a:blip r:embed="rId5">
            <a:alphaModFix/>
          </a:blip>
          <a:srcRect b="0" l="0" r="0" t="0"/>
          <a:stretch/>
        </p:blipFill>
        <p:spPr>
          <a:xfrm>
            <a:off x="165100" y="821409"/>
            <a:ext cx="3617240" cy="3392192"/>
          </a:xfrm>
          <a:prstGeom prst="rect">
            <a:avLst/>
          </a:prstGeom>
          <a:noFill/>
          <a:ln>
            <a:noFill/>
          </a:ln>
        </p:spPr>
      </p:pic>
      <p:sp>
        <p:nvSpPr>
          <p:cNvPr id="294" name="Google Shape;294;p32"/>
          <p:cNvSpPr txBox="1"/>
          <p:nvPr/>
        </p:nvSpPr>
        <p:spPr>
          <a:xfrm>
            <a:off x="371959" y="1232115"/>
            <a:ext cx="1704233" cy="5984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5" name="Google Shape;295;p32"/>
          <p:cNvPicPr preferRelativeResize="0"/>
          <p:nvPr/>
        </p:nvPicPr>
        <p:blipFill rotWithShape="1">
          <a:blip r:embed="rId6">
            <a:alphaModFix/>
          </a:blip>
          <a:srcRect b="0" l="0" r="0" t="0"/>
          <a:stretch/>
        </p:blipFill>
        <p:spPr>
          <a:xfrm>
            <a:off x="216561" y="929899"/>
            <a:ext cx="1859631" cy="1057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3"/>
          <p:cNvSpPr txBox="1"/>
          <p:nvPr>
            <p:ph type="title"/>
          </p:nvPr>
        </p:nvSpPr>
        <p:spPr>
          <a:xfrm>
            <a:off x="311699" y="555600"/>
            <a:ext cx="6487033" cy="7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t>We all use energy in our daily lives</a:t>
            </a:r>
            <a:endParaRPr/>
          </a:p>
        </p:txBody>
      </p:sp>
      <p:sp>
        <p:nvSpPr>
          <p:cNvPr id="301" name="Google Shape;301;p33"/>
          <p:cNvSpPr txBox="1"/>
          <p:nvPr>
            <p:ph idx="1" type="body"/>
          </p:nvPr>
        </p:nvSpPr>
        <p:spPr>
          <a:xfrm>
            <a:off x="311699" y="1389600"/>
            <a:ext cx="6177900" cy="648300"/>
          </a:xfrm>
          <a:prstGeom prst="rect">
            <a:avLst/>
          </a:prstGeom>
          <a:noFill/>
          <a:ln>
            <a:noFill/>
          </a:ln>
        </p:spPr>
        <p:txBody>
          <a:bodyPr anchorCtr="0" anchor="t" bIns="91425" lIns="91425" spcFirstLastPara="1" rIns="91425" wrap="square" tIns="91425">
            <a:noAutofit/>
          </a:bodyPr>
          <a:lstStyle/>
          <a:p>
            <a:pPr indent="0" lvl="0" marL="152400" rtl="0" algn="l">
              <a:lnSpc>
                <a:spcPct val="115000"/>
              </a:lnSpc>
              <a:spcBef>
                <a:spcPts val="0"/>
              </a:spcBef>
              <a:spcAft>
                <a:spcPts val="0"/>
              </a:spcAft>
              <a:buSzPts val="1200"/>
              <a:buNone/>
            </a:pPr>
            <a:r>
              <a:rPr lang="en-US" sz="1800"/>
              <a:t>According to Eurostat*, household energy usage represented about a quarter of final energy consumption in Europe. </a:t>
            </a:r>
            <a:r>
              <a:rPr lang="en-US" sz="1800"/>
              <a:t>Energy usage leads to carbon emissions and the amount is related to how clean (renewable energy) or dirty (fossil fuels) the energy grid is (power stations)</a:t>
            </a:r>
            <a:endParaRPr sz="1800"/>
          </a:p>
          <a:p>
            <a:pPr indent="0" lvl="0" marL="152400" rtl="0" algn="l">
              <a:lnSpc>
                <a:spcPct val="115000"/>
              </a:lnSpc>
              <a:spcBef>
                <a:spcPts val="0"/>
              </a:spcBef>
              <a:spcAft>
                <a:spcPts val="0"/>
              </a:spcAft>
              <a:buSzPts val="1200"/>
              <a:buNone/>
            </a:pPr>
            <a:r>
              <a:t/>
            </a:r>
            <a:endParaRPr sz="1800"/>
          </a:p>
        </p:txBody>
      </p:sp>
      <p:sp>
        <p:nvSpPr>
          <p:cNvPr id="302" name="Google Shape;302;p33"/>
          <p:cNvSpPr txBox="1"/>
          <p:nvPr/>
        </p:nvSpPr>
        <p:spPr>
          <a:xfrm>
            <a:off x="465192" y="3383228"/>
            <a:ext cx="5870891" cy="64842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200"/>
              <a:buFont typeface="Arial"/>
              <a:buNone/>
            </a:pPr>
            <a:r>
              <a:rPr b="1" i="0" lang="en-US" sz="1800" u="none" cap="none" strike="noStrike">
                <a:solidFill>
                  <a:schemeClr val="dk2"/>
                </a:solidFill>
                <a:latin typeface="Lato"/>
                <a:ea typeface="Lato"/>
                <a:cs typeface="Lato"/>
                <a:sym typeface="Lato"/>
              </a:rPr>
              <a:t>Have a think, in what ways do we consume energy in our households? Will this be different when on mobility?</a:t>
            </a:r>
            <a:endParaRPr b="1" i="0" sz="1800" u="none" cap="none" strike="noStrike">
              <a:solidFill>
                <a:schemeClr val="dk2"/>
              </a:solidFill>
              <a:latin typeface="Lato"/>
              <a:ea typeface="Lato"/>
              <a:cs typeface="Lato"/>
              <a:sym typeface="Lato"/>
            </a:endParaRPr>
          </a:p>
        </p:txBody>
      </p:sp>
      <p:sp>
        <p:nvSpPr>
          <p:cNvPr id="303" name="Google Shape;303;p33"/>
          <p:cNvSpPr txBox="1"/>
          <p:nvPr/>
        </p:nvSpPr>
        <p:spPr>
          <a:xfrm>
            <a:off x="311699" y="4758382"/>
            <a:ext cx="442303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Lato"/>
                <a:ea typeface="Lato"/>
                <a:cs typeface="Lato"/>
                <a:sym typeface="Lato"/>
              </a:rPr>
              <a:t>*https://ec.europa.eu/eurostat</a:t>
            </a:r>
            <a:endParaRPr b="0" i="0" sz="8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34"/>
          <p:cNvPicPr preferRelativeResize="0"/>
          <p:nvPr/>
        </p:nvPicPr>
        <p:blipFill rotWithShape="1">
          <a:blip r:embed="rId3">
            <a:alphaModFix/>
          </a:blip>
          <a:srcRect b="0" l="0" r="0" t="0"/>
          <a:stretch/>
        </p:blipFill>
        <p:spPr>
          <a:xfrm>
            <a:off x="136960" y="155534"/>
            <a:ext cx="4772510" cy="4772510"/>
          </a:xfrm>
          <a:prstGeom prst="rect">
            <a:avLst/>
          </a:prstGeom>
          <a:noFill/>
          <a:ln>
            <a:noFill/>
          </a:ln>
        </p:spPr>
      </p:pic>
      <p:sp>
        <p:nvSpPr>
          <p:cNvPr id="309" name="Google Shape;309;p34"/>
          <p:cNvSpPr txBox="1"/>
          <p:nvPr/>
        </p:nvSpPr>
        <p:spPr>
          <a:xfrm>
            <a:off x="136950" y="4928056"/>
            <a:ext cx="4422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Lato"/>
                <a:ea typeface="Lato"/>
                <a:cs typeface="Lato"/>
                <a:sym typeface="Lato"/>
              </a:rPr>
              <a:t>*https://ec.europa.eu/eurostat</a:t>
            </a:r>
            <a:endParaRPr b="0" i="0" sz="800" u="none" cap="none" strike="noStrike">
              <a:solidFill>
                <a:srgbClr val="000000"/>
              </a:solidFill>
              <a:latin typeface="Lato"/>
              <a:ea typeface="Lato"/>
              <a:cs typeface="Lato"/>
              <a:sym typeface="Lato"/>
            </a:endParaRPr>
          </a:p>
        </p:txBody>
      </p:sp>
      <p:pic>
        <p:nvPicPr>
          <p:cNvPr descr="Example Energy Performance Certificate (EPC) for D114 House #8: a. EPC... |  Download Scientific Diagram" id="310" name="Google Shape;310;p34"/>
          <p:cNvPicPr preferRelativeResize="0"/>
          <p:nvPr/>
        </p:nvPicPr>
        <p:blipFill rotWithShape="1">
          <a:blip r:embed="rId4">
            <a:alphaModFix/>
          </a:blip>
          <a:srcRect b="0" l="0" r="0" t="0"/>
          <a:stretch/>
        </p:blipFill>
        <p:spPr>
          <a:xfrm>
            <a:off x="5132599" y="1212655"/>
            <a:ext cx="3629061" cy="36290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6"/>
          <p:cNvSpPr txBox="1"/>
          <p:nvPr>
            <p:ph type="title"/>
          </p:nvPr>
        </p:nvSpPr>
        <p:spPr>
          <a:xfrm>
            <a:off x="311700" y="555600"/>
            <a:ext cx="587089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graphicFrame>
        <p:nvGraphicFramePr>
          <p:cNvPr id="316" name="Google Shape;316;p36"/>
          <p:cNvGraphicFramePr/>
          <p:nvPr/>
        </p:nvGraphicFramePr>
        <p:xfrm>
          <a:off x="141415" y="555600"/>
          <a:ext cx="6646843" cy="4032300"/>
        </p:xfrm>
        <a:graphic>
          <a:graphicData uri="http://schemas.openxmlformats.org/drawingml/2006/chart">
            <c:chart r:id="rId3"/>
          </a:graphicData>
        </a:graphic>
      </p:graphicFrame>
      <p:sp>
        <p:nvSpPr>
          <p:cNvPr id="317" name="Google Shape;317;p36"/>
          <p:cNvSpPr txBox="1"/>
          <p:nvPr/>
        </p:nvSpPr>
        <p:spPr>
          <a:xfrm>
            <a:off x="203408" y="4726583"/>
            <a:ext cx="5432156"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Lato"/>
                <a:ea typeface="Lato"/>
                <a:cs typeface="Lato"/>
                <a:sym typeface="Lato"/>
              </a:rPr>
              <a:t>*Figure for four-person household. Source: Energy Saving Trust (</a:t>
            </a:r>
            <a:r>
              <a:rPr b="0" i="0" lang="en-US" sz="800" u="sng" cap="none" strike="noStrike">
                <a:solidFill>
                  <a:srgbClr val="000000"/>
                </a:solidFill>
                <a:latin typeface="Lato"/>
                <a:ea typeface="Lato"/>
                <a:cs typeface="Lato"/>
                <a:sym typeface="Lato"/>
                <a:hlinkClick r:id="rId4">
                  <a:extLst>
                    <a:ext uri="{A12FA001-AC4F-418D-AE19-62706E023703}">
                      <ahyp:hlinkClr val="tx"/>
                    </a:ext>
                  </a:extLst>
                </a:hlinkClick>
              </a:rPr>
              <a:t>https://energysavingtrust.org.uk/</a:t>
            </a:r>
            <a:r>
              <a:rPr b="0" i="0" lang="en-US" sz="800" u="none" cap="none" strike="noStrike">
                <a:solidFill>
                  <a:srgbClr val="000000"/>
                </a:solidFill>
                <a:latin typeface="Lato"/>
                <a:ea typeface="Lato"/>
                <a:cs typeface="Lato"/>
                <a:sym typeface="Lato"/>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7"/>
          <p:cNvSpPr txBox="1"/>
          <p:nvPr>
            <p:ph type="title"/>
          </p:nvPr>
        </p:nvSpPr>
        <p:spPr>
          <a:xfrm>
            <a:off x="311700" y="439350"/>
            <a:ext cx="63105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Further suggested ways to reduce energy wastage within your household</a:t>
            </a:r>
            <a:endParaRPr/>
          </a:p>
        </p:txBody>
      </p:sp>
      <p:sp>
        <p:nvSpPr>
          <p:cNvPr id="323" name="Google Shape;323;p37"/>
          <p:cNvSpPr txBox="1"/>
          <p:nvPr>
            <p:ph idx="1" type="body"/>
          </p:nvPr>
        </p:nvSpPr>
        <p:spPr>
          <a:xfrm>
            <a:off x="311700" y="1146625"/>
            <a:ext cx="6582000" cy="3179400"/>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SzPts val="1300"/>
              <a:buFont typeface="Arial"/>
              <a:buChar char="•"/>
            </a:pPr>
            <a:r>
              <a:rPr b="1" lang="en-US" sz="1300"/>
              <a:t>Buy energy efficient appliances. </a:t>
            </a:r>
            <a:r>
              <a:rPr lang="en-US" sz="1300"/>
              <a:t>The better the rating, the less the appliances will cost to use.</a:t>
            </a:r>
            <a:endParaRPr sz="1300"/>
          </a:p>
          <a:p>
            <a:pPr indent="-285750" lvl="0" marL="285750" rtl="0" algn="l">
              <a:lnSpc>
                <a:spcPct val="115000"/>
              </a:lnSpc>
              <a:spcBef>
                <a:spcPts val="0"/>
              </a:spcBef>
              <a:spcAft>
                <a:spcPts val="0"/>
              </a:spcAft>
              <a:buSzPts val="1300"/>
              <a:buFont typeface="Arial"/>
              <a:buChar char="•"/>
            </a:pPr>
            <a:r>
              <a:rPr b="1" lang="en-US" sz="1300"/>
              <a:t>Put a lid on your pan when cooking. </a:t>
            </a:r>
            <a:r>
              <a:rPr lang="en-US" sz="1300"/>
              <a:t>It cooks food quicker and reduces condensation.</a:t>
            </a:r>
            <a:endParaRPr sz="1300"/>
          </a:p>
          <a:p>
            <a:pPr indent="-285750" lvl="0" marL="285750" rtl="0" algn="l">
              <a:lnSpc>
                <a:spcPct val="115000"/>
              </a:lnSpc>
              <a:spcBef>
                <a:spcPts val="0"/>
              </a:spcBef>
              <a:spcAft>
                <a:spcPts val="0"/>
              </a:spcAft>
              <a:buSzPts val="1300"/>
              <a:buFont typeface="Arial"/>
              <a:buChar char="•"/>
            </a:pPr>
            <a:r>
              <a:rPr b="1" lang="en-US" sz="1300"/>
              <a:t>Defrost your freezer</a:t>
            </a:r>
            <a:r>
              <a:rPr lang="en-US" sz="1300"/>
              <a:t>. It makes it run more efficiently.</a:t>
            </a:r>
            <a:endParaRPr sz="1300"/>
          </a:p>
          <a:p>
            <a:pPr indent="-285750" lvl="0" marL="285750" rtl="0" algn="l">
              <a:lnSpc>
                <a:spcPct val="115000"/>
              </a:lnSpc>
              <a:spcBef>
                <a:spcPts val="0"/>
              </a:spcBef>
              <a:spcAft>
                <a:spcPts val="0"/>
              </a:spcAft>
              <a:buSzPts val="1300"/>
              <a:buFont typeface="Arial"/>
              <a:buChar char="•"/>
            </a:pPr>
            <a:r>
              <a:rPr b="1" lang="en-US" sz="1300"/>
              <a:t>Wash clothes at lower temperatures. </a:t>
            </a:r>
            <a:r>
              <a:rPr lang="en-US" sz="1300"/>
              <a:t>30C is fine for most clothes. </a:t>
            </a:r>
            <a:endParaRPr sz="1300"/>
          </a:p>
          <a:p>
            <a:pPr indent="-285750" lvl="0" marL="285750" rtl="0" algn="l">
              <a:lnSpc>
                <a:spcPct val="115000"/>
              </a:lnSpc>
              <a:spcBef>
                <a:spcPts val="0"/>
              </a:spcBef>
              <a:spcAft>
                <a:spcPts val="0"/>
              </a:spcAft>
              <a:buSzPts val="1300"/>
              <a:buFont typeface="Arial"/>
              <a:buChar char="•"/>
            </a:pPr>
            <a:r>
              <a:rPr b="1" lang="en-US" sz="1300"/>
              <a:t>Use your smart meter </a:t>
            </a:r>
            <a:r>
              <a:rPr lang="en-US" sz="1300"/>
              <a:t>to see where you use the most energy and then take action to reduce it</a:t>
            </a:r>
            <a:endParaRPr sz="1300"/>
          </a:p>
          <a:p>
            <a:pPr indent="-285750" lvl="0" marL="285750" rtl="0" algn="l">
              <a:lnSpc>
                <a:spcPct val="115000"/>
              </a:lnSpc>
              <a:spcBef>
                <a:spcPts val="0"/>
              </a:spcBef>
              <a:spcAft>
                <a:spcPts val="0"/>
              </a:spcAft>
              <a:buSzPts val="1300"/>
              <a:buChar char="•"/>
            </a:pPr>
            <a:r>
              <a:rPr b="1" lang="en-US" sz="1300"/>
              <a:t>Close </a:t>
            </a:r>
            <a:r>
              <a:rPr lang="en-US" sz="1300"/>
              <a:t>curtains and windows to keep the heat in.</a:t>
            </a:r>
            <a:endParaRPr sz="1300"/>
          </a:p>
          <a:p>
            <a:pPr indent="-285750" lvl="0" marL="285750" rtl="0" algn="l">
              <a:lnSpc>
                <a:spcPct val="115000"/>
              </a:lnSpc>
              <a:spcBef>
                <a:spcPts val="0"/>
              </a:spcBef>
              <a:spcAft>
                <a:spcPts val="0"/>
              </a:spcAft>
              <a:buSzPts val="1300"/>
              <a:buChar char="•"/>
            </a:pPr>
            <a:r>
              <a:rPr lang="en-US" sz="1300"/>
              <a:t>Fit simple </a:t>
            </a:r>
            <a:r>
              <a:rPr b="1" lang="en-US" sz="1300"/>
              <a:t>low cost measures l</a:t>
            </a:r>
            <a:r>
              <a:rPr lang="en-US" sz="1300"/>
              <a:t>ike “radiator panels” and “secondary glazing film”.</a:t>
            </a:r>
            <a:endParaRPr sz="1300"/>
          </a:p>
          <a:p>
            <a:pPr indent="-285750" lvl="0" marL="285750" rtl="0" algn="l">
              <a:lnSpc>
                <a:spcPct val="115000"/>
              </a:lnSpc>
              <a:spcBef>
                <a:spcPts val="0"/>
              </a:spcBef>
              <a:spcAft>
                <a:spcPts val="0"/>
              </a:spcAft>
              <a:buSzPts val="1300"/>
              <a:buChar char="•"/>
            </a:pPr>
            <a:r>
              <a:rPr lang="en-US" sz="1300"/>
              <a:t>Put on </a:t>
            </a:r>
            <a:r>
              <a:rPr b="1" lang="en-US" sz="1300"/>
              <a:t>layers </a:t>
            </a:r>
            <a:r>
              <a:rPr lang="en-US" sz="1300"/>
              <a:t>to keep warm, before turning up the heating.</a:t>
            </a:r>
            <a:endParaRPr sz="1300"/>
          </a:p>
          <a:p>
            <a:pPr indent="-285750" lvl="0" marL="285750" rtl="0" algn="l">
              <a:lnSpc>
                <a:spcPct val="115000"/>
              </a:lnSpc>
              <a:spcBef>
                <a:spcPts val="0"/>
              </a:spcBef>
              <a:spcAft>
                <a:spcPts val="0"/>
              </a:spcAft>
              <a:buSzPts val="1300"/>
              <a:buChar char="•"/>
            </a:pPr>
            <a:r>
              <a:rPr lang="en-US" sz="1300"/>
              <a:t>Understand your </a:t>
            </a:r>
            <a:r>
              <a:rPr b="1" lang="en-US" sz="1300"/>
              <a:t>boiler settings</a:t>
            </a:r>
            <a:r>
              <a:rPr lang="en-US" sz="1300"/>
              <a:t> and controls so you’re not heating an empty house.</a:t>
            </a:r>
            <a:endParaRPr sz="1300"/>
          </a:p>
          <a:p>
            <a:pPr indent="0" lvl="0" marL="0" rtl="0" algn="l">
              <a:lnSpc>
                <a:spcPct val="115000"/>
              </a:lnSpc>
              <a:spcBef>
                <a:spcPts val="0"/>
              </a:spcBef>
              <a:spcAft>
                <a:spcPts val="0"/>
              </a:spcAft>
              <a:buSzPts val="1200"/>
              <a:buNone/>
            </a:pPr>
            <a:r>
              <a:t/>
            </a:r>
            <a:endParaRPr b="1" sz="1700"/>
          </a:p>
          <a:p>
            <a:pPr indent="0" lvl="0" marL="0" rtl="0" algn="l">
              <a:lnSpc>
                <a:spcPct val="115000"/>
              </a:lnSpc>
              <a:spcBef>
                <a:spcPts val="0"/>
              </a:spcBef>
              <a:spcAft>
                <a:spcPts val="0"/>
              </a:spcAft>
              <a:buSzPts val="1200"/>
              <a:buNone/>
            </a:pPr>
            <a:r>
              <a:rPr b="1" lang="en-US" sz="1700"/>
              <a:t>Can you think of other actions?</a:t>
            </a:r>
            <a:endParaRPr b="1" sz="1700"/>
          </a:p>
          <a:p>
            <a:pPr indent="0" lvl="0" marL="0" rtl="0" algn="l">
              <a:lnSpc>
                <a:spcPct val="115000"/>
              </a:lnSpc>
              <a:spcBef>
                <a:spcPts val="0"/>
              </a:spcBef>
              <a:spcAft>
                <a:spcPts val="0"/>
              </a:spcAft>
              <a:buSzPts val="1200"/>
              <a:buNone/>
            </a:pPr>
            <a:r>
              <a:rPr lang="en-US" sz="1300"/>
              <a:t> </a:t>
            </a:r>
            <a:r>
              <a:rPr lang="en-US" sz="1300"/>
              <a:t>Further info: </a:t>
            </a:r>
            <a:r>
              <a:rPr lang="en-US" sz="1300" u="sng">
                <a:solidFill>
                  <a:schemeClr val="hlink"/>
                </a:solidFill>
                <a:hlinkClick r:id="rId3"/>
              </a:rPr>
              <a:t>https://www.sos-uk.org/sustainable-accommodation/energy-advice-for-renters</a:t>
            </a:r>
            <a:r>
              <a:rPr lang="en-US" sz="1300"/>
              <a:t> </a:t>
            </a:r>
            <a:endParaRPr sz="13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8"/>
          <p:cNvSpPr txBox="1"/>
          <p:nvPr>
            <p:ph type="title"/>
          </p:nvPr>
        </p:nvSpPr>
        <p:spPr>
          <a:xfrm>
            <a:off x="4976144" y="1830600"/>
            <a:ext cx="3844487"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US"/>
              <a:t>Waste and recycling</a:t>
            </a:r>
            <a:endParaRPr/>
          </a:p>
        </p:txBody>
      </p:sp>
      <p:pic>
        <p:nvPicPr>
          <p:cNvPr id="329" name="Google Shape;329;p38"/>
          <p:cNvPicPr preferRelativeResize="0"/>
          <p:nvPr/>
        </p:nvPicPr>
        <p:blipFill rotWithShape="1">
          <a:blip r:embed="rId3">
            <a:alphaModFix/>
          </a:blip>
          <a:srcRect b="0" l="0" r="0" t="0"/>
          <a:stretch/>
        </p:blipFill>
        <p:spPr>
          <a:xfrm rot="-5400000">
            <a:off x="1962938" y="2130295"/>
            <a:ext cx="5143500" cy="882911"/>
          </a:xfrm>
          <a:prstGeom prst="rect">
            <a:avLst/>
          </a:prstGeom>
          <a:noFill/>
          <a:ln>
            <a:noFill/>
          </a:ln>
        </p:spPr>
      </p:pic>
      <p:pic>
        <p:nvPicPr>
          <p:cNvPr id="330" name="Google Shape;330;p38"/>
          <p:cNvPicPr preferRelativeResize="0"/>
          <p:nvPr/>
        </p:nvPicPr>
        <p:blipFill rotWithShape="1">
          <a:blip r:embed="rId4">
            <a:alphaModFix/>
          </a:blip>
          <a:srcRect b="0" l="1780" r="0" t="1977"/>
          <a:stretch/>
        </p:blipFill>
        <p:spPr>
          <a:xfrm>
            <a:off x="423333" y="1380067"/>
            <a:ext cx="3287265" cy="2939178"/>
          </a:xfrm>
          <a:prstGeom prst="rect">
            <a:avLst/>
          </a:prstGeom>
          <a:noFill/>
          <a:ln>
            <a:noFill/>
          </a:ln>
        </p:spPr>
      </p:pic>
      <p:pic>
        <p:nvPicPr>
          <p:cNvPr id="331" name="Google Shape;331;p38"/>
          <p:cNvPicPr preferRelativeResize="0"/>
          <p:nvPr/>
        </p:nvPicPr>
        <p:blipFill rotWithShape="1">
          <a:blip r:embed="rId5">
            <a:alphaModFix/>
          </a:blip>
          <a:srcRect b="0" l="0" r="0" t="0"/>
          <a:stretch/>
        </p:blipFill>
        <p:spPr>
          <a:xfrm>
            <a:off x="165100" y="1035579"/>
            <a:ext cx="1600200" cy="638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9"/>
          <p:cNvSpPr txBox="1"/>
          <p:nvPr>
            <p:ph type="title"/>
          </p:nvPr>
        </p:nvSpPr>
        <p:spPr>
          <a:xfrm>
            <a:off x="311700" y="423864"/>
            <a:ext cx="587089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It is important that we reduce and avoid waste in the first place</a:t>
            </a:r>
            <a:endParaRPr/>
          </a:p>
        </p:txBody>
      </p:sp>
      <p:pic>
        <p:nvPicPr>
          <p:cNvPr descr="The Waste Hierarchy – Reuse is the new Recycling — Children's Scrapstore" id="337" name="Google Shape;337;p39"/>
          <p:cNvPicPr preferRelativeResize="0"/>
          <p:nvPr/>
        </p:nvPicPr>
        <p:blipFill rotWithShape="1">
          <a:blip r:embed="rId3">
            <a:alphaModFix/>
          </a:blip>
          <a:srcRect b="0" l="0" r="0" t="0"/>
          <a:stretch/>
        </p:blipFill>
        <p:spPr>
          <a:xfrm>
            <a:off x="3539419" y="1407792"/>
            <a:ext cx="3351627" cy="3180108"/>
          </a:xfrm>
          <a:prstGeom prst="rect">
            <a:avLst/>
          </a:prstGeom>
          <a:noFill/>
          <a:ln>
            <a:noFill/>
          </a:ln>
        </p:spPr>
      </p:pic>
      <p:sp>
        <p:nvSpPr>
          <p:cNvPr id="338" name="Google Shape;338;p39"/>
          <p:cNvSpPr txBox="1"/>
          <p:nvPr/>
        </p:nvSpPr>
        <p:spPr>
          <a:xfrm>
            <a:off x="311700" y="1366535"/>
            <a:ext cx="3018710" cy="42165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Lato"/>
                <a:ea typeface="Lato"/>
                <a:cs typeface="Lato"/>
                <a:sym typeface="Lato"/>
              </a:rPr>
              <a:t>Waste Reduction and Recycling: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Lato"/>
                <a:ea typeface="Lato"/>
                <a:cs typeface="Lato"/>
                <a:sym typeface="Lato"/>
              </a:rPr>
              <a:t>Conserves</a:t>
            </a:r>
            <a:r>
              <a:rPr b="0" i="0" lang="en-US" sz="1400" u="none" cap="none" strike="noStrike">
                <a:solidFill>
                  <a:srgbClr val="000000"/>
                </a:solidFill>
                <a:latin typeface="Lato"/>
                <a:ea typeface="Lato"/>
                <a:cs typeface="Lato"/>
                <a:sym typeface="Lato"/>
              </a:rPr>
              <a:t> natural 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Lato"/>
                <a:ea typeface="Lato"/>
                <a:cs typeface="Lato"/>
                <a:sym typeface="Lato"/>
              </a:rPr>
              <a:t>Reduces</a:t>
            </a:r>
            <a:r>
              <a:rPr b="0" i="0" lang="en-US" sz="1400" u="none" cap="none" strike="noStrike">
                <a:solidFill>
                  <a:srgbClr val="000000"/>
                </a:solidFill>
                <a:latin typeface="Lato"/>
                <a:ea typeface="Lato"/>
                <a:cs typeface="Lato"/>
                <a:sym typeface="Lato"/>
              </a:rPr>
              <a:t> landfill waste &amp; incineration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Lato"/>
                <a:ea typeface="Lato"/>
                <a:cs typeface="Lato"/>
                <a:sym typeface="Lato"/>
              </a:rPr>
              <a:t>Protects people </a:t>
            </a:r>
            <a:r>
              <a:rPr b="0" i="0" lang="en-US" sz="1400" u="none" cap="none" strike="noStrike">
                <a:solidFill>
                  <a:srgbClr val="000000"/>
                </a:solidFill>
                <a:latin typeface="Lato"/>
                <a:ea typeface="Lato"/>
                <a:cs typeface="Lato"/>
                <a:sym typeface="Lato"/>
              </a:rPr>
              <a:t>– often the poorest and most vulnerable suffer the consequences of mining and pollution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Lato"/>
                <a:ea typeface="Lato"/>
                <a:cs typeface="Lato"/>
                <a:sym typeface="Lato"/>
              </a:rPr>
              <a:t>Protects</a:t>
            </a:r>
            <a:r>
              <a:rPr b="0" i="0" lang="en-US" sz="1400" u="none" cap="none" strike="noStrike">
                <a:solidFill>
                  <a:srgbClr val="000000"/>
                </a:solidFill>
                <a:latin typeface="Lato"/>
                <a:ea typeface="Lato"/>
                <a:cs typeface="Lato"/>
                <a:sym typeface="Lato"/>
              </a:rPr>
              <a:t> ecosystems &amp; wildlife</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Lato"/>
                <a:ea typeface="Lato"/>
                <a:cs typeface="Lato"/>
                <a:sym typeface="Lato"/>
              </a:rPr>
              <a:t>Saves energy </a:t>
            </a:r>
            <a:r>
              <a:rPr b="0" i="0" lang="en-US" sz="1400" u="none" cap="none" strike="noStrike">
                <a:solidFill>
                  <a:srgbClr val="000000"/>
                </a:solidFill>
                <a:latin typeface="Lato"/>
                <a:ea typeface="Lato"/>
                <a:cs typeface="Lato"/>
                <a:sym typeface="Lato"/>
              </a:rPr>
              <a:t>– it takes 75% less energy to recycle a plastic bottle than make a new one!</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0"/>
          <p:cNvSpPr txBox="1"/>
          <p:nvPr>
            <p:ph type="title"/>
          </p:nvPr>
        </p:nvSpPr>
        <p:spPr>
          <a:xfrm>
            <a:off x="288450" y="794075"/>
            <a:ext cx="66762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What do you currently do, or could be doing to avoid and reduce waste creation when on mobility? Why is this important?</a:t>
            </a:r>
            <a:endParaRPr/>
          </a:p>
        </p:txBody>
      </p:sp>
      <p:sp>
        <p:nvSpPr>
          <p:cNvPr id="344" name="Google Shape;344;p40"/>
          <p:cNvSpPr txBox="1"/>
          <p:nvPr/>
        </p:nvSpPr>
        <p:spPr>
          <a:xfrm>
            <a:off x="187960" y="1699748"/>
            <a:ext cx="6072000" cy="769500"/>
          </a:xfrm>
          <a:prstGeom prst="rect">
            <a:avLst/>
          </a:prstGeom>
          <a:noFill/>
          <a:ln>
            <a:noFill/>
          </a:ln>
        </p:spPr>
        <p:txBody>
          <a:bodyPr anchorCtr="0" anchor="t" bIns="45700" lIns="91425" spcFirstLastPara="1" rIns="91425" wrap="square" tIns="45700">
            <a:spAutoFit/>
          </a:bodyPr>
          <a:lstStyle/>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Big is not always best in student accommodation - LandlordZONE" id="345" name="Google Shape;345;p40"/>
          <p:cNvPicPr preferRelativeResize="0"/>
          <p:nvPr/>
        </p:nvPicPr>
        <p:blipFill rotWithShape="1">
          <a:blip r:embed="rId3">
            <a:alphaModFix/>
          </a:blip>
          <a:srcRect b="10024" l="0" r="0" t="4067"/>
          <a:stretch/>
        </p:blipFill>
        <p:spPr>
          <a:xfrm>
            <a:off x="536425" y="1869023"/>
            <a:ext cx="4615800" cy="26436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4935756" y="1320775"/>
            <a:ext cx="3844487"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US"/>
              <a:t>Welcome and introductions</a:t>
            </a:r>
            <a:endParaRPr/>
          </a:p>
        </p:txBody>
      </p:sp>
      <p:pic>
        <p:nvPicPr>
          <p:cNvPr id="104" name="Google Shape;104;p4"/>
          <p:cNvPicPr preferRelativeResize="0"/>
          <p:nvPr/>
        </p:nvPicPr>
        <p:blipFill rotWithShape="1">
          <a:blip r:embed="rId3">
            <a:alphaModFix/>
          </a:blip>
          <a:srcRect b="0" l="0" r="0" t="0"/>
          <a:stretch/>
        </p:blipFill>
        <p:spPr>
          <a:xfrm rot="-5400000">
            <a:off x="1962938" y="2130295"/>
            <a:ext cx="5143500" cy="882911"/>
          </a:xfrm>
          <a:prstGeom prst="rect">
            <a:avLst/>
          </a:prstGeom>
          <a:noFill/>
          <a:ln>
            <a:noFill/>
          </a:ln>
        </p:spPr>
      </p:pic>
      <p:pic>
        <p:nvPicPr>
          <p:cNvPr id="105" name="Google Shape;105;p4"/>
          <p:cNvPicPr preferRelativeResize="0"/>
          <p:nvPr/>
        </p:nvPicPr>
        <p:blipFill rotWithShape="1">
          <a:blip r:embed="rId4">
            <a:alphaModFix/>
          </a:blip>
          <a:srcRect b="0" l="0" r="0" t="0"/>
          <a:stretch/>
        </p:blipFill>
        <p:spPr>
          <a:xfrm>
            <a:off x="174308" y="2057400"/>
            <a:ext cx="3228424" cy="2149820"/>
          </a:xfrm>
          <a:prstGeom prst="rect">
            <a:avLst/>
          </a:prstGeom>
          <a:noFill/>
          <a:ln>
            <a:noFill/>
          </a:ln>
        </p:spPr>
      </p:pic>
      <p:pic>
        <p:nvPicPr>
          <p:cNvPr id="106" name="Google Shape;106;p4"/>
          <p:cNvPicPr preferRelativeResize="0"/>
          <p:nvPr/>
        </p:nvPicPr>
        <p:blipFill rotWithShape="1">
          <a:blip r:embed="rId5">
            <a:alphaModFix/>
          </a:blip>
          <a:srcRect b="0" l="0" r="0" t="0"/>
          <a:stretch/>
        </p:blipFill>
        <p:spPr>
          <a:xfrm>
            <a:off x="174308" y="3920676"/>
            <a:ext cx="1351455" cy="57308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1"/>
          <p:cNvSpPr txBox="1"/>
          <p:nvPr>
            <p:ph type="title"/>
          </p:nvPr>
        </p:nvSpPr>
        <p:spPr>
          <a:xfrm>
            <a:off x="203475" y="3449302"/>
            <a:ext cx="58710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Each cit</a:t>
            </a:r>
            <a:r>
              <a:rPr lang="en-US"/>
              <a:t>y tends to have their own waste and recycling streams so it is important to familiarize yourself with local amenities - it may even vary district to district/building to building– don’t assum</a:t>
            </a:r>
            <a:r>
              <a:rPr lang="en-US"/>
              <a:t>e that the same system will be in place as there is in your home city. </a:t>
            </a:r>
            <a:endParaRPr/>
          </a:p>
          <a:p>
            <a:pPr indent="0" lvl="0" marL="0" rtl="0" algn="l">
              <a:lnSpc>
                <a:spcPct val="100000"/>
              </a:lnSpc>
              <a:spcBef>
                <a:spcPts val="0"/>
              </a:spcBef>
              <a:spcAft>
                <a:spcPts val="0"/>
              </a:spcAft>
              <a:buSzPts val="2400"/>
              <a:buNone/>
            </a:pPr>
            <a:r>
              <a:rPr lang="en-US"/>
              <a:t>If unsure, ask your landlord or letting agent.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2"/>
          <p:cNvSpPr txBox="1"/>
          <p:nvPr>
            <p:ph type="title"/>
          </p:nvPr>
        </p:nvSpPr>
        <p:spPr>
          <a:xfrm>
            <a:off x="4976144" y="1830600"/>
            <a:ext cx="3844487"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US"/>
              <a:t>Next steps</a:t>
            </a:r>
            <a:endParaRPr/>
          </a:p>
        </p:txBody>
      </p:sp>
      <p:pic>
        <p:nvPicPr>
          <p:cNvPr id="356" name="Google Shape;356;p42"/>
          <p:cNvPicPr preferRelativeResize="0"/>
          <p:nvPr/>
        </p:nvPicPr>
        <p:blipFill rotWithShape="1">
          <a:blip r:embed="rId3">
            <a:alphaModFix/>
          </a:blip>
          <a:srcRect b="0" l="0" r="0" t="0"/>
          <a:stretch/>
        </p:blipFill>
        <p:spPr>
          <a:xfrm rot="-5400000">
            <a:off x="1962938" y="2130295"/>
            <a:ext cx="5143500" cy="882911"/>
          </a:xfrm>
          <a:prstGeom prst="rect">
            <a:avLst/>
          </a:prstGeom>
          <a:noFill/>
          <a:ln>
            <a:noFill/>
          </a:ln>
        </p:spPr>
      </p:pic>
      <p:pic>
        <p:nvPicPr>
          <p:cNvPr id="357" name="Google Shape;357;p42"/>
          <p:cNvPicPr preferRelativeResize="0"/>
          <p:nvPr/>
        </p:nvPicPr>
        <p:blipFill rotWithShape="1">
          <a:blip r:embed="rId4">
            <a:alphaModFix/>
          </a:blip>
          <a:srcRect b="0" l="0" r="0" t="0"/>
          <a:stretch/>
        </p:blipFill>
        <p:spPr>
          <a:xfrm>
            <a:off x="165100" y="1035579"/>
            <a:ext cx="1600200" cy="638175"/>
          </a:xfrm>
          <a:prstGeom prst="rect">
            <a:avLst/>
          </a:prstGeom>
          <a:noFill/>
          <a:ln>
            <a:noFill/>
          </a:ln>
        </p:spPr>
      </p:pic>
      <p:pic>
        <p:nvPicPr>
          <p:cNvPr id="358" name="Google Shape;358;p42"/>
          <p:cNvPicPr preferRelativeResize="0"/>
          <p:nvPr/>
        </p:nvPicPr>
        <p:blipFill rotWithShape="1">
          <a:blip r:embed="rId5">
            <a:alphaModFix/>
          </a:blip>
          <a:srcRect b="0" l="0" r="0" t="0"/>
          <a:stretch/>
        </p:blipFill>
        <p:spPr>
          <a:xfrm>
            <a:off x="165100" y="1035579"/>
            <a:ext cx="3226726" cy="337391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3"/>
          <p:cNvSpPr txBox="1"/>
          <p:nvPr/>
        </p:nvSpPr>
        <p:spPr>
          <a:xfrm>
            <a:off x="2165650" y="2114349"/>
            <a:ext cx="4183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Josefin Sans"/>
                <a:ea typeface="Josefin Sans"/>
                <a:cs typeface="Josefin Sans"/>
                <a:sym typeface="Josefin Sans"/>
              </a:rPr>
              <a:t>V</a:t>
            </a:r>
            <a:r>
              <a:rPr b="1" lang="en-US" sz="1700">
                <a:latin typeface="Josefin Sans"/>
                <a:ea typeface="Josefin Sans"/>
                <a:cs typeface="Josefin Sans"/>
                <a:sym typeface="Josefin Sans"/>
              </a:rPr>
              <a:t>isit</a:t>
            </a:r>
            <a:r>
              <a:rPr b="1" lang="en-US" sz="1700">
                <a:latin typeface="Josefin Sans"/>
                <a:ea typeface="Josefin Sans"/>
                <a:cs typeface="Josefin Sans"/>
                <a:sym typeface="Josefin Sans"/>
              </a:rPr>
              <a:t> the </a:t>
            </a:r>
            <a:r>
              <a:rPr b="1" lang="en-US" sz="1700" u="sng">
                <a:solidFill>
                  <a:schemeClr val="hlink"/>
                </a:solidFill>
                <a:latin typeface="Josefin Sans"/>
                <a:ea typeface="Josefin Sans"/>
                <a:cs typeface="Josefin Sans"/>
                <a:sym typeface="Josefin Sans"/>
                <a:hlinkClick r:id="rId3"/>
              </a:rPr>
              <a:t>Green Erasmus portal</a:t>
            </a:r>
            <a:endParaRPr b="1" sz="1700">
              <a:latin typeface="Josefin Sans"/>
              <a:ea typeface="Josefin Sans"/>
              <a:cs typeface="Josefin Sans"/>
              <a:sym typeface="Josefin Sans"/>
            </a:endParaRPr>
          </a:p>
        </p:txBody>
      </p:sp>
      <p:sp>
        <p:nvSpPr>
          <p:cNvPr id="364" name="Google Shape;364;p43"/>
          <p:cNvSpPr txBox="1"/>
          <p:nvPr/>
        </p:nvSpPr>
        <p:spPr>
          <a:xfrm>
            <a:off x="2165650" y="3633355"/>
            <a:ext cx="3972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Josefin Sans"/>
                <a:ea typeface="Josefin Sans"/>
                <a:cs typeface="Josefin Sans"/>
                <a:sym typeface="Josefin Sans"/>
              </a:rPr>
              <a:t>Sign our </a:t>
            </a:r>
            <a:r>
              <a:rPr b="1" lang="en-US" sz="1700" u="sng">
                <a:solidFill>
                  <a:schemeClr val="hlink"/>
                </a:solidFill>
                <a:latin typeface="Josefin Sans"/>
                <a:ea typeface="Josefin Sans"/>
                <a:cs typeface="Josefin Sans"/>
                <a:sym typeface="Josefin Sans"/>
                <a:hlinkClick r:id="rId4"/>
              </a:rPr>
              <a:t>petition</a:t>
            </a:r>
            <a:r>
              <a:rPr b="1" lang="en-US" sz="1700">
                <a:latin typeface="Josefin Sans"/>
                <a:ea typeface="Josefin Sans"/>
                <a:cs typeface="Josefin Sans"/>
                <a:sym typeface="Josefin Sans"/>
              </a:rPr>
              <a:t> calling for more support for sustainable travel</a:t>
            </a:r>
            <a:endParaRPr b="1" sz="1700">
              <a:latin typeface="Josefin Sans"/>
              <a:ea typeface="Josefin Sans"/>
              <a:cs typeface="Josefin Sans"/>
              <a:sym typeface="Josefin Sans"/>
            </a:endParaRPr>
          </a:p>
        </p:txBody>
      </p:sp>
      <p:sp>
        <p:nvSpPr>
          <p:cNvPr id="365" name="Google Shape;365;p43"/>
          <p:cNvSpPr txBox="1"/>
          <p:nvPr/>
        </p:nvSpPr>
        <p:spPr>
          <a:xfrm>
            <a:off x="474575" y="210225"/>
            <a:ext cx="578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Josefin Sans"/>
                <a:ea typeface="Josefin Sans"/>
                <a:cs typeface="Josefin Sans"/>
                <a:sym typeface="Josefin Sans"/>
              </a:rPr>
              <a:t>What next can you do next?</a:t>
            </a:r>
            <a:endParaRPr sz="2400">
              <a:latin typeface="Josefin Sans"/>
              <a:ea typeface="Josefin Sans"/>
              <a:cs typeface="Josefin Sans"/>
              <a:sym typeface="Josefin Sans"/>
            </a:endParaRPr>
          </a:p>
        </p:txBody>
      </p:sp>
      <p:pic>
        <p:nvPicPr>
          <p:cNvPr id="366" name="Google Shape;366;p43"/>
          <p:cNvPicPr preferRelativeResize="0"/>
          <p:nvPr/>
        </p:nvPicPr>
        <p:blipFill>
          <a:blip r:embed="rId5">
            <a:alphaModFix/>
          </a:blip>
          <a:stretch>
            <a:fillRect/>
          </a:stretch>
        </p:blipFill>
        <p:spPr>
          <a:xfrm>
            <a:off x="680100" y="1041975"/>
            <a:ext cx="1402049" cy="1402049"/>
          </a:xfrm>
          <a:prstGeom prst="rect">
            <a:avLst/>
          </a:prstGeom>
          <a:noFill/>
          <a:ln>
            <a:noFill/>
          </a:ln>
        </p:spPr>
      </p:pic>
      <p:pic>
        <p:nvPicPr>
          <p:cNvPr id="367" name="Google Shape;367;p43"/>
          <p:cNvPicPr preferRelativeResize="0"/>
          <p:nvPr/>
        </p:nvPicPr>
        <p:blipFill>
          <a:blip r:embed="rId6">
            <a:alphaModFix/>
          </a:blip>
          <a:stretch>
            <a:fillRect/>
          </a:stretch>
        </p:blipFill>
        <p:spPr>
          <a:xfrm>
            <a:off x="680100" y="2834589"/>
            <a:ext cx="1402049" cy="14020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4"/>
          <p:cNvSpPr txBox="1"/>
          <p:nvPr>
            <p:ph type="title"/>
          </p:nvPr>
        </p:nvSpPr>
        <p:spPr>
          <a:xfrm>
            <a:off x="452600" y="882254"/>
            <a:ext cx="8520600" cy="84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sz="3600"/>
              <a:t>Thank</a:t>
            </a:r>
            <a:r>
              <a:rPr lang="en-US" sz="3600"/>
              <a:t> you for your attention - we hope that you enjoy your mobility!</a:t>
            </a:r>
            <a:endParaRPr sz="3600"/>
          </a:p>
        </p:txBody>
      </p:sp>
      <p:sp>
        <p:nvSpPr>
          <p:cNvPr id="373" name="Google Shape;373;p44"/>
          <p:cNvSpPr txBox="1"/>
          <p:nvPr>
            <p:ph idx="1" type="body"/>
          </p:nvPr>
        </p:nvSpPr>
        <p:spPr>
          <a:xfrm>
            <a:off x="673625" y="2015404"/>
            <a:ext cx="5998800" cy="60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800"/>
              <a:buNone/>
            </a:pPr>
            <a:r>
              <a:rPr lang="en-US"/>
              <a:t>Your name</a:t>
            </a:r>
            <a:endParaRPr/>
          </a:p>
        </p:txBody>
      </p:sp>
      <p:sp>
        <p:nvSpPr>
          <p:cNvPr id="374" name="Google Shape;374;p44"/>
          <p:cNvSpPr txBox="1"/>
          <p:nvPr>
            <p:ph idx="2" type="body"/>
          </p:nvPr>
        </p:nvSpPr>
        <p:spPr>
          <a:xfrm>
            <a:off x="743950" y="2705506"/>
            <a:ext cx="5998800" cy="3927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800"/>
              <a:buNone/>
            </a:pPr>
            <a:r>
              <a:rPr lang="en-US"/>
              <a:t>Position/role</a:t>
            </a:r>
            <a:endParaRPr/>
          </a:p>
        </p:txBody>
      </p:sp>
      <p:sp>
        <p:nvSpPr>
          <p:cNvPr id="375" name="Google Shape;375;p44"/>
          <p:cNvSpPr txBox="1"/>
          <p:nvPr>
            <p:ph idx="3" type="body"/>
          </p:nvPr>
        </p:nvSpPr>
        <p:spPr>
          <a:xfrm>
            <a:off x="1206850" y="3183230"/>
            <a:ext cx="5998800" cy="392738"/>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800"/>
              <a:buNone/>
            </a:pPr>
            <a:r>
              <a:rPr lang="en-US"/>
              <a:t>email@address.com</a:t>
            </a:r>
            <a:endParaRPr/>
          </a:p>
        </p:txBody>
      </p:sp>
      <p:sp>
        <p:nvSpPr>
          <p:cNvPr id="376" name="Google Shape;376;p44"/>
          <p:cNvSpPr txBox="1"/>
          <p:nvPr>
            <p:ph idx="4" type="body"/>
          </p:nvPr>
        </p:nvSpPr>
        <p:spPr>
          <a:xfrm>
            <a:off x="1206850" y="3745956"/>
            <a:ext cx="5998800" cy="392738"/>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SzPts val="1800"/>
              <a:buNone/>
            </a:pPr>
            <a:r>
              <a:rPr lang="en-US"/>
              <a:t>00 111 22 33 44</a:t>
            </a:r>
            <a:endParaRPr/>
          </a:p>
        </p:txBody>
      </p:sp>
      <p:pic>
        <p:nvPicPr>
          <p:cNvPr id="377" name="Google Shape;377;p44"/>
          <p:cNvPicPr preferRelativeResize="0"/>
          <p:nvPr/>
        </p:nvPicPr>
        <p:blipFill rotWithShape="1">
          <a:blip r:embed="rId3">
            <a:alphaModFix/>
          </a:blip>
          <a:srcRect b="0" l="0" r="0" t="0"/>
          <a:stretch/>
        </p:blipFill>
        <p:spPr>
          <a:xfrm>
            <a:off x="1085485" y="3242545"/>
            <a:ext cx="278945" cy="278945"/>
          </a:xfrm>
          <a:prstGeom prst="rect">
            <a:avLst/>
          </a:prstGeom>
          <a:noFill/>
          <a:ln>
            <a:noFill/>
          </a:ln>
        </p:spPr>
      </p:pic>
      <p:pic>
        <p:nvPicPr>
          <p:cNvPr id="378" name="Google Shape;378;p44"/>
          <p:cNvPicPr preferRelativeResize="0"/>
          <p:nvPr/>
        </p:nvPicPr>
        <p:blipFill rotWithShape="1">
          <a:blip r:embed="rId4">
            <a:alphaModFix/>
          </a:blip>
          <a:srcRect b="0" l="0" r="0" t="0"/>
          <a:stretch/>
        </p:blipFill>
        <p:spPr>
          <a:xfrm>
            <a:off x="1085485" y="3797911"/>
            <a:ext cx="280455" cy="280455"/>
          </a:xfrm>
          <a:prstGeom prst="rect">
            <a:avLst/>
          </a:prstGeom>
          <a:noFill/>
          <a:ln>
            <a:noFill/>
          </a:ln>
        </p:spPr>
      </p:pic>
      <p:sp>
        <p:nvSpPr>
          <p:cNvPr id="379" name="Google Shape;379;p44"/>
          <p:cNvSpPr txBox="1"/>
          <p:nvPr>
            <p:ph idx="4" type="body"/>
          </p:nvPr>
        </p:nvSpPr>
        <p:spPr>
          <a:xfrm>
            <a:off x="1032900" y="4531256"/>
            <a:ext cx="5998800" cy="39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t>website</a:t>
            </a:r>
            <a:r>
              <a:rPr lang="en-US"/>
              <a:t>: </a:t>
            </a:r>
            <a:r>
              <a:rPr lang="en-US" u="sng">
                <a:solidFill>
                  <a:schemeClr val="hlink"/>
                </a:solidFill>
                <a:hlinkClick r:id="rId5"/>
              </a:rPr>
              <a:t>https://project.greenerasmus.org/</a:t>
            </a: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311700" y="445025"/>
            <a:ext cx="701906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extLst>
                  <a:ext uri="http://customooxmlschemas.google.com/">
                    <go:slidesCustomData xmlns:go="http://customooxmlschemas.google.com/" textRoundtripDataId="0"/>
                  </a:ext>
                </a:extLst>
              </a:rPr>
              <a:t>Where are you travelling for your Erasmus mobility and how are you planning on getting there?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6"/>
          <p:cNvSpPr txBox="1"/>
          <p:nvPr>
            <p:ph type="title"/>
          </p:nvPr>
        </p:nvSpPr>
        <p:spPr>
          <a:xfrm>
            <a:off x="311700" y="445025"/>
            <a:ext cx="701906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The Erasmus programme has </a:t>
            </a:r>
            <a:r>
              <a:rPr lang="en-US">
                <a:solidFill>
                  <a:srgbClr val="7AC943"/>
                </a:solidFill>
              </a:rPr>
              <a:t>benefited more than 9 million</a:t>
            </a:r>
            <a:r>
              <a:rPr lang="en-US"/>
              <a:t> young people	since its inception and contributed to a more integrated and inclusive Europe. It has however also contributed to </a:t>
            </a:r>
            <a:r>
              <a:rPr lang="en-US">
                <a:solidFill>
                  <a:srgbClr val="7AC943"/>
                </a:solidFill>
              </a:rPr>
              <a:t>increased air traffic</a:t>
            </a:r>
            <a:r>
              <a:rPr lang="en-US"/>
              <a:t> and led to other negative sustainability impacts.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311700" y="555600"/>
            <a:ext cx="5870890" cy="7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t>What does sustainability mean to you?</a:t>
            </a:r>
            <a:endParaRPr/>
          </a:p>
        </p:txBody>
      </p:sp>
      <p:sp>
        <p:nvSpPr>
          <p:cNvPr id="122" name="Google Shape;122;p7"/>
          <p:cNvSpPr txBox="1"/>
          <p:nvPr>
            <p:ph idx="1" type="body"/>
          </p:nvPr>
        </p:nvSpPr>
        <p:spPr>
          <a:xfrm>
            <a:off x="3800213" y="1508685"/>
            <a:ext cx="2843867" cy="3232648"/>
          </a:xfrm>
          <a:prstGeom prst="rect">
            <a:avLst/>
          </a:prstGeom>
          <a:noFill/>
          <a:ln>
            <a:noFill/>
          </a:ln>
        </p:spPr>
        <p:txBody>
          <a:bodyPr anchorCtr="0" anchor="ctr" bIns="91425" lIns="91425" spcFirstLastPara="1" rIns="91425" wrap="square" tIns="91425">
            <a:noAutofit/>
          </a:bodyPr>
          <a:lstStyle/>
          <a:p>
            <a:pPr indent="0" lvl="0" marL="152400" rtl="0" algn="l">
              <a:lnSpc>
                <a:spcPct val="115000"/>
              </a:lnSpc>
              <a:spcBef>
                <a:spcPts val="0"/>
              </a:spcBef>
              <a:spcAft>
                <a:spcPts val="0"/>
              </a:spcAft>
              <a:buSzPts val="1200"/>
              <a:buNone/>
            </a:pPr>
            <a:r>
              <a:rPr lang="en-US" sz="1800"/>
              <a:t>Share your understanding so we can create a word cloud</a:t>
            </a:r>
            <a:endParaRPr sz="1800"/>
          </a:p>
          <a:p>
            <a:pPr indent="0" lvl="0" marL="152400" rtl="0" algn="l">
              <a:lnSpc>
                <a:spcPct val="115000"/>
              </a:lnSpc>
              <a:spcBef>
                <a:spcPts val="0"/>
              </a:spcBef>
              <a:spcAft>
                <a:spcPts val="0"/>
              </a:spcAft>
              <a:buSzPts val="1200"/>
              <a:buNone/>
            </a:pPr>
            <a:r>
              <a:rPr lang="en-US" sz="1800"/>
              <a:t>Link:</a:t>
            </a:r>
            <a:endParaRPr sz="1800"/>
          </a:p>
          <a:p>
            <a:pPr indent="-228600" lvl="0" marL="457200" rtl="0" algn="l">
              <a:lnSpc>
                <a:spcPct val="115000"/>
              </a:lnSpc>
              <a:spcBef>
                <a:spcPts val="0"/>
              </a:spcBef>
              <a:spcAft>
                <a:spcPts val="0"/>
              </a:spcAft>
              <a:buSzPts val="1200"/>
              <a:buNone/>
            </a:pPr>
            <a:r>
              <a:t/>
            </a:r>
            <a:endParaRPr sz="1400"/>
          </a:p>
          <a:p>
            <a:pPr indent="-228600" lvl="0" marL="457200" rtl="0" algn="l">
              <a:lnSpc>
                <a:spcPct val="115000"/>
              </a:lnSpc>
              <a:spcBef>
                <a:spcPts val="0"/>
              </a:spcBef>
              <a:spcAft>
                <a:spcPts val="0"/>
              </a:spcAft>
              <a:buSzPts val="1200"/>
              <a:buNone/>
            </a:pPr>
            <a:r>
              <a:t/>
            </a:r>
            <a:endParaRPr sz="1400"/>
          </a:p>
        </p:txBody>
      </p:sp>
      <p:pic>
        <p:nvPicPr>
          <p:cNvPr descr="A picture containing food&#10;&#10;Description automatically generated" id="123" name="Google Shape;123;p7"/>
          <p:cNvPicPr preferRelativeResize="0"/>
          <p:nvPr/>
        </p:nvPicPr>
        <p:blipFill rotWithShape="1">
          <a:blip r:embed="rId3">
            <a:alphaModFix/>
          </a:blip>
          <a:srcRect b="0" l="0" r="0" t="0"/>
          <a:stretch/>
        </p:blipFill>
        <p:spPr>
          <a:xfrm>
            <a:off x="561868" y="1508685"/>
            <a:ext cx="3238345" cy="32326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311700" y="413634"/>
            <a:ext cx="6396440" cy="7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US"/>
              <a:t>Sustainability and sustainable development</a:t>
            </a:r>
            <a:endParaRPr/>
          </a:p>
        </p:txBody>
      </p:sp>
      <p:sp>
        <p:nvSpPr>
          <p:cNvPr id="129" name="Google Shape;129;p8"/>
          <p:cNvSpPr txBox="1"/>
          <p:nvPr>
            <p:ph idx="1" type="body"/>
          </p:nvPr>
        </p:nvSpPr>
        <p:spPr>
          <a:xfrm>
            <a:off x="3759201" y="1424534"/>
            <a:ext cx="2948940" cy="3305332"/>
          </a:xfrm>
          <a:prstGeom prst="rect">
            <a:avLst/>
          </a:prstGeom>
          <a:noFill/>
          <a:ln>
            <a:noFill/>
          </a:ln>
        </p:spPr>
        <p:txBody>
          <a:bodyPr anchorCtr="0" anchor="t" bIns="91425" lIns="91425" spcFirstLastPara="1" rIns="91425" wrap="square" tIns="91425">
            <a:noAutofit/>
          </a:bodyPr>
          <a:lstStyle/>
          <a:p>
            <a:pPr indent="0" lvl="0" marL="152400" rtl="0" algn="l">
              <a:lnSpc>
                <a:spcPct val="115000"/>
              </a:lnSpc>
              <a:spcBef>
                <a:spcPts val="0"/>
              </a:spcBef>
              <a:spcAft>
                <a:spcPts val="0"/>
              </a:spcAft>
              <a:buSzPts val="1200"/>
              <a:buNone/>
            </a:pPr>
            <a:r>
              <a:rPr lang="en-US" sz="1800"/>
              <a:t>“…meeting the needs of the present without compromising the ability of future generations to meet their own needs.”</a:t>
            </a:r>
            <a:endParaRPr/>
          </a:p>
          <a:p>
            <a:pPr indent="0" lvl="0" marL="152400" rtl="0" algn="l">
              <a:lnSpc>
                <a:spcPct val="115000"/>
              </a:lnSpc>
              <a:spcBef>
                <a:spcPts val="0"/>
              </a:spcBef>
              <a:spcAft>
                <a:spcPts val="0"/>
              </a:spcAft>
              <a:buSzPts val="1200"/>
              <a:buNone/>
            </a:pPr>
            <a:r>
              <a:t/>
            </a:r>
            <a:endParaRPr sz="1800"/>
          </a:p>
          <a:p>
            <a:pPr indent="0" lvl="0" marL="152400" rtl="0" algn="l">
              <a:lnSpc>
                <a:spcPct val="115000"/>
              </a:lnSpc>
              <a:spcBef>
                <a:spcPts val="0"/>
              </a:spcBef>
              <a:spcAft>
                <a:spcPts val="0"/>
              </a:spcAft>
              <a:buSzPts val="1200"/>
              <a:buNone/>
            </a:pPr>
            <a:r>
              <a:rPr b="1" lang="en-US" sz="1800"/>
              <a:t>-Brundtland Commission</a:t>
            </a:r>
            <a:endParaRPr/>
          </a:p>
          <a:p>
            <a:pPr indent="0" lvl="0" marL="152400" rtl="0" algn="l">
              <a:lnSpc>
                <a:spcPct val="115000"/>
              </a:lnSpc>
              <a:spcBef>
                <a:spcPts val="0"/>
              </a:spcBef>
              <a:spcAft>
                <a:spcPts val="0"/>
              </a:spcAft>
              <a:buSzPts val="1200"/>
              <a:buNone/>
            </a:pPr>
            <a:r>
              <a:rPr b="1" lang="en-US" sz="1800"/>
              <a:t>1987</a:t>
            </a:r>
            <a:endParaRPr/>
          </a:p>
          <a:p>
            <a:pPr indent="-228600" lvl="0" marL="457200" rtl="0" algn="l">
              <a:lnSpc>
                <a:spcPct val="115000"/>
              </a:lnSpc>
              <a:spcBef>
                <a:spcPts val="0"/>
              </a:spcBef>
              <a:spcAft>
                <a:spcPts val="0"/>
              </a:spcAft>
              <a:buSzPts val="1200"/>
              <a:buNone/>
            </a:pPr>
            <a:r>
              <a:t/>
            </a:r>
            <a:endParaRPr sz="1600"/>
          </a:p>
          <a:p>
            <a:pPr indent="-228600" lvl="0" marL="457200" rtl="0" algn="l">
              <a:lnSpc>
                <a:spcPct val="115000"/>
              </a:lnSpc>
              <a:spcBef>
                <a:spcPts val="0"/>
              </a:spcBef>
              <a:spcAft>
                <a:spcPts val="0"/>
              </a:spcAft>
              <a:buSzPts val="1200"/>
              <a:buNone/>
            </a:pPr>
            <a:r>
              <a:t/>
            </a:r>
            <a:endParaRPr sz="1600"/>
          </a:p>
        </p:txBody>
      </p:sp>
      <p:pic>
        <p:nvPicPr>
          <p:cNvPr descr="A close up of a logo&#10;&#10;Description automatically generated" id="130" name="Google Shape;130;p8"/>
          <p:cNvPicPr preferRelativeResize="0"/>
          <p:nvPr/>
        </p:nvPicPr>
        <p:blipFill rotWithShape="1">
          <a:blip r:embed="rId3">
            <a:alphaModFix/>
          </a:blip>
          <a:srcRect b="0" l="0" r="0" t="0"/>
          <a:stretch/>
        </p:blipFill>
        <p:spPr>
          <a:xfrm>
            <a:off x="407592" y="1424534"/>
            <a:ext cx="3188204" cy="3198300"/>
          </a:xfrm>
          <a:prstGeom prst="roundRect">
            <a:avLst>
              <a:gd fmla="val 16667" name="adj"/>
            </a:avLst>
          </a:prstGeom>
          <a:noFill/>
          <a:ln cap="flat" cmpd="sng" w="28575">
            <a:solidFill>
              <a:srgbClr val="7AC943"/>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a:off x="311699" y="1256640"/>
            <a:ext cx="6609217"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From our research*, one of the main reasons students get involved in sustainability action within Europe is to take action on climate change</a:t>
            </a:r>
            <a:endParaRPr/>
          </a:p>
        </p:txBody>
      </p:sp>
      <p:sp>
        <p:nvSpPr>
          <p:cNvPr id="136" name="Google Shape;136;p9"/>
          <p:cNvSpPr txBox="1"/>
          <p:nvPr>
            <p:ph idx="1" type="body"/>
          </p:nvPr>
        </p:nvSpPr>
        <p:spPr>
          <a:xfrm>
            <a:off x="3289563" y="1634490"/>
            <a:ext cx="3631353" cy="1997250"/>
          </a:xfrm>
          <a:prstGeom prst="rect">
            <a:avLst/>
          </a:prstGeom>
          <a:noFill/>
          <a:ln>
            <a:noFill/>
          </a:ln>
        </p:spPr>
        <p:txBody>
          <a:bodyPr anchorCtr="0" anchor="ctr" bIns="91425" lIns="91425" spcFirstLastPara="1" rIns="91425" wrap="square" tIns="91425">
            <a:noAutofit/>
          </a:bodyPr>
          <a:lstStyle/>
          <a:p>
            <a:pPr indent="0" lvl="0" marL="152400" rtl="0" algn="l">
              <a:lnSpc>
                <a:spcPct val="115000"/>
              </a:lnSpc>
              <a:spcBef>
                <a:spcPts val="0"/>
              </a:spcBef>
              <a:spcAft>
                <a:spcPts val="0"/>
              </a:spcAft>
              <a:buSzPts val="1200"/>
              <a:buNone/>
            </a:pPr>
            <a:r>
              <a:rPr lang="en-US" sz="2000"/>
              <a:t>What does the climate crisis mean to you?</a:t>
            </a:r>
            <a:endParaRPr sz="2000"/>
          </a:p>
        </p:txBody>
      </p:sp>
      <p:pic>
        <p:nvPicPr>
          <p:cNvPr id="137" name="Google Shape;137;p9"/>
          <p:cNvPicPr preferRelativeResize="0"/>
          <p:nvPr>
            <p:ph idx="1" type="body"/>
          </p:nvPr>
        </p:nvPicPr>
        <p:blipFill rotWithShape="1">
          <a:blip r:embed="rId3">
            <a:alphaModFix/>
          </a:blip>
          <a:srcRect b="0" l="0" r="0" t="0"/>
          <a:stretch/>
        </p:blipFill>
        <p:spPr>
          <a:xfrm>
            <a:off x="407068" y="2190231"/>
            <a:ext cx="2699645" cy="2559569"/>
          </a:xfrm>
          <a:prstGeom prst="roundRect">
            <a:avLst>
              <a:gd fmla="val 16667" name="adj"/>
            </a:avLst>
          </a:prstGeom>
          <a:noFill/>
          <a:ln cap="flat" cmpd="sng" w="28575">
            <a:solidFill>
              <a:srgbClr val="7AC943"/>
            </a:solidFill>
            <a:prstDash val="solid"/>
            <a:round/>
            <a:headEnd len="sm" w="sm" type="none"/>
            <a:tailEnd len="sm" w="sm" type="none"/>
          </a:ln>
        </p:spPr>
      </p:pic>
      <p:sp>
        <p:nvSpPr>
          <p:cNvPr id="138" name="Google Shape;138;p9"/>
          <p:cNvSpPr txBox="1"/>
          <p:nvPr/>
        </p:nvSpPr>
        <p:spPr>
          <a:xfrm>
            <a:off x="195095" y="4927691"/>
            <a:ext cx="3631353" cy="152400"/>
          </a:xfrm>
          <a:prstGeom prst="rect">
            <a:avLst/>
          </a:prstGeom>
          <a:noFill/>
          <a:ln>
            <a:noFill/>
          </a:ln>
        </p:spPr>
        <p:txBody>
          <a:bodyPr anchorCtr="0" anchor="ctr" bIns="91425" lIns="91425" spcFirstLastPara="1" rIns="91425" wrap="square" tIns="91425">
            <a:noAutofit/>
          </a:bodyPr>
          <a:lstStyle/>
          <a:p>
            <a:pPr indent="0" lvl="0" marL="152400" marR="0" rtl="0" algn="l">
              <a:lnSpc>
                <a:spcPct val="115000"/>
              </a:lnSpc>
              <a:spcBef>
                <a:spcPts val="0"/>
              </a:spcBef>
              <a:spcAft>
                <a:spcPts val="0"/>
              </a:spcAft>
              <a:buClr>
                <a:schemeClr val="dk2"/>
              </a:buClr>
              <a:buSzPts val="1200"/>
              <a:buFont typeface="Arial"/>
              <a:buNone/>
            </a:pPr>
            <a:r>
              <a:rPr b="0" i="0" lang="en-US" sz="1100" u="none" cap="none" strike="noStrike">
                <a:solidFill>
                  <a:schemeClr val="dk2"/>
                </a:solidFill>
                <a:latin typeface="Lato"/>
                <a:ea typeface="Lato"/>
                <a:cs typeface="Lato"/>
                <a:sym typeface="Lato"/>
              </a:rPr>
              <a:t>*SOS-UK campaign surveys 2019-20</a:t>
            </a:r>
            <a:endParaRPr b="0" i="0" sz="1100" u="none" cap="none" strike="noStrike">
              <a:solidFill>
                <a:schemeClr val="dk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Josipa</dc:creator>
</cp:coreProperties>
</file>